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9" r:id="rId5"/>
    <p:sldId id="264" r:id="rId6"/>
    <p:sldId id="261" r:id="rId7"/>
    <p:sldId id="270" r:id="rId8"/>
    <p:sldId id="267" r:id="rId9"/>
    <p:sldId id="268" r:id="rId10"/>
    <p:sldId id="27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FB33B5-CB6F-40F2-B83C-2A90A037AC0F}" v="110" dt="2023-10-13T22:02:42.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63" d="100"/>
          <a:sy n="63" d="100"/>
        </p:scale>
        <p:origin x="7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C4DFD-D12D-4474-86A7-D760BF8A60F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09CA9E1-66B3-4605-AA75-28C365176634}">
      <dgm:prSet/>
      <dgm:spPr/>
      <dgm:t>
        <a:bodyPr/>
        <a:lstStyle/>
        <a:p>
          <a:r>
            <a:rPr lang="en-US" b="1" dirty="0"/>
            <a:t>What kind of shoes can we wear on the boat? </a:t>
          </a:r>
          <a:endParaRPr lang="en-US" dirty="0"/>
        </a:p>
      </dgm:t>
    </dgm:pt>
    <dgm:pt modelId="{E4C357FA-9762-4173-94E9-3F01C3F25813}" type="parTrans" cxnId="{1C64B4E6-3F41-4DE3-9482-E2DBAB7DA71A}">
      <dgm:prSet/>
      <dgm:spPr/>
      <dgm:t>
        <a:bodyPr/>
        <a:lstStyle/>
        <a:p>
          <a:endParaRPr lang="en-US"/>
        </a:p>
      </dgm:t>
    </dgm:pt>
    <dgm:pt modelId="{8C67377E-F061-47C5-9560-5D9C6AFA5B1D}" type="sibTrans" cxnId="{1C64B4E6-3F41-4DE3-9482-E2DBAB7DA71A}">
      <dgm:prSet/>
      <dgm:spPr/>
      <dgm:t>
        <a:bodyPr/>
        <a:lstStyle/>
        <a:p>
          <a:endParaRPr lang="en-US"/>
        </a:p>
      </dgm:t>
    </dgm:pt>
    <dgm:pt modelId="{93FA9ED4-8DEA-4F3D-A835-3BF15832CC20}">
      <dgm:prSet/>
      <dgm:spPr/>
      <dgm:t>
        <a:bodyPr/>
        <a:lstStyle/>
        <a:p>
          <a:r>
            <a:rPr lang="en-US" dirty="0"/>
            <a:t>The boat shoe policy is “no shoes”.  You will need shoes for walking through settlements and on beaches.  It does not need to be closed toe but more like a Teva or Croc.  Tennis shoes will not work because they do not dry out from the salt water and collect sand. </a:t>
          </a:r>
        </a:p>
      </dgm:t>
    </dgm:pt>
    <dgm:pt modelId="{B4C7CB6B-3A64-472D-A4AE-F703AC7DB81C}" type="parTrans" cxnId="{01B20AB6-5345-49C5-934B-A570F762E017}">
      <dgm:prSet/>
      <dgm:spPr/>
      <dgm:t>
        <a:bodyPr/>
        <a:lstStyle/>
        <a:p>
          <a:endParaRPr lang="en-US"/>
        </a:p>
      </dgm:t>
    </dgm:pt>
    <dgm:pt modelId="{EAF8861E-1ACB-4B32-B340-DAB77066507D}" type="sibTrans" cxnId="{01B20AB6-5345-49C5-934B-A570F762E017}">
      <dgm:prSet/>
      <dgm:spPr/>
      <dgm:t>
        <a:bodyPr/>
        <a:lstStyle/>
        <a:p>
          <a:endParaRPr lang="en-US"/>
        </a:p>
      </dgm:t>
    </dgm:pt>
    <dgm:pt modelId="{55E276EA-C578-4084-8471-565D523F22A8}">
      <dgm:prSet/>
      <dgm:spPr/>
      <dgm:t>
        <a:bodyPr/>
        <a:lstStyle/>
        <a:p>
          <a:r>
            <a:rPr lang="en-US" b="1" dirty="0"/>
            <a:t>Will we get a shower on this trip? </a:t>
          </a:r>
          <a:endParaRPr lang="en-US" dirty="0"/>
        </a:p>
      </dgm:t>
    </dgm:pt>
    <dgm:pt modelId="{8DB3BEB9-C9DC-4A9F-A7C9-0FCBCF41F35C}" type="parTrans" cxnId="{8F54762F-47D7-422E-849E-DD141501B905}">
      <dgm:prSet/>
      <dgm:spPr/>
      <dgm:t>
        <a:bodyPr/>
        <a:lstStyle/>
        <a:p>
          <a:endParaRPr lang="en-US"/>
        </a:p>
      </dgm:t>
    </dgm:pt>
    <dgm:pt modelId="{26576C32-05B7-4B3B-9F91-8F292A382829}" type="sibTrans" cxnId="{8F54762F-47D7-422E-849E-DD141501B905}">
      <dgm:prSet/>
      <dgm:spPr/>
      <dgm:t>
        <a:bodyPr/>
        <a:lstStyle/>
        <a:p>
          <a:endParaRPr lang="en-US"/>
        </a:p>
      </dgm:t>
    </dgm:pt>
    <dgm:pt modelId="{92E2E101-A2FD-402C-9F02-E11AC03EC164}">
      <dgm:prSet/>
      <dgm:spPr/>
      <dgm:t>
        <a:bodyPr/>
        <a:lstStyle/>
        <a:p>
          <a:r>
            <a:rPr lang="en-US" dirty="0"/>
            <a:t>No, you will not have a “shower” as you know it.  There will be opportunities to take Joy baths during the week.  This is done by lathering up with Joy and jumping in the sea for a rinse.  The boats can provide a freshwater rinse at the end.</a:t>
          </a:r>
          <a:r>
            <a:rPr lang="en-US" b="1" dirty="0"/>
            <a:t> </a:t>
          </a:r>
          <a:endParaRPr lang="en-US" dirty="0"/>
        </a:p>
      </dgm:t>
    </dgm:pt>
    <dgm:pt modelId="{02DEAB27-E3D4-4F83-9447-C297D1EE6DD4}" type="parTrans" cxnId="{92142502-2EB9-496E-BD41-CCC70E3F9BCC}">
      <dgm:prSet/>
      <dgm:spPr/>
      <dgm:t>
        <a:bodyPr/>
        <a:lstStyle/>
        <a:p>
          <a:endParaRPr lang="en-US"/>
        </a:p>
      </dgm:t>
    </dgm:pt>
    <dgm:pt modelId="{10833334-E95E-4C7B-AB69-26FAEEEF9C29}" type="sibTrans" cxnId="{92142502-2EB9-496E-BD41-CCC70E3F9BCC}">
      <dgm:prSet/>
      <dgm:spPr/>
      <dgm:t>
        <a:bodyPr/>
        <a:lstStyle/>
        <a:p>
          <a:endParaRPr lang="en-US"/>
        </a:p>
      </dgm:t>
    </dgm:pt>
    <dgm:pt modelId="{09C34A7F-0952-4BD4-9FB3-95ED56923C68}">
      <dgm:prSet/>
      <dgm:spPr/>
      <dgm:t>
        <a:bodyPr/>
        <a:lstStyle/>
        <a:p>
          <a:r>
            <a:rPr lang="en-US" b="1" dirty="0"/>
            <a:t>What is a Crew Chief? </a:t>
          </a:r>
          <a:endParaRPr lang="en-US" dirty="0"/>
        </a:p>
      </dgm:t>
    </dgm:pt>
    <dgm:pt modelId="{C2EC4DB9-398E-43D4-A374-33300653A58F}" type="parTrans" cxnId="{5311D948-A954-4EA2-BF89-C6ACB27A4A9D}">
      <dgm:prSet/>
      <dgm:spPr/>
      <dgm:t>
        <a:bodyPr/>
        <a:lstStyle/>
        <a:p>
          <a:endParaRPr lang="en-US"/>
        </a:p>
      </dgm:t>
    </dgm:pt>
    <dgm:pt modelId="{0DEA20BB-E325-4D6F-B5A8-8C24A3ACB70E}" type="sibTrans" cxnId="{5311D948-A954-4EA2-BF89-C6ACB27A4A9D}">
      <dgm:prSet/>
      <dgm:spPr/>
      <dgm:t>
        <a:bodyPr/>
        <a:lstStyle/>
        <a:p>
          <a:endParaRPr lang="en-US"/>
        </a:p>
      </dgm:t>
    </dgm:pt>
    <dgm:pt modelId="{B4D89089-B175-43D9-BFB2-41EA74F69DD4}">
      <dgm:prSet/>
      <dgm:spPr/>
      <dgm:t>
        <a:bodyPr/>
        <a:lstStyle/>
        <a:p>
          <a:r>
            <a:rPr lang="en-US" dirty="0"/>
            <a:t>The crew chief will work directly under the Captain or First Mate and will oversee the crew, including the adult leaders.  The Chief will organize cooking, chores, and oversee all shoreside activities.  It is a role in leadership and should not be taken lightly.  This must be a youth and should be someone with leadership experience.  The Crew Chief should be decided before arriving at Bahamas Sea Base. </a:t>
          </a:r>
        </a:p>
      </dgm:t>
    </dgm:pt>
    <dgm:pt modelId="{43C1E866-18BB-4BB6-94FD-FED4A3321B0D}" type="parTrans" cxnId="{6143EEAA-2386-4638-A6FB-AC50124CF643}">
      <dgm:prSet/>
      <dgm:spPr/>
      <dgm:t>
        <a:bodyPr/>
        <a:lstStyle/>
        <a:p>
          <a:endParaRPr lang="en-US"/>
        </a:p>
      </dgm:t>
    </dgm:pt>
    <dgm:pt modelId="{17B6F799-E314-445B-A25C-F4D01BC60FC0}" type="sibTrans" cxnId="{6143EEAA-2386-4638-A6FB-AC50124CF643}">
      <dgm:prSet/>
      <dgm:spPr/>
      <dgm:t>
        <a:bodyPr/>
        <a:lstStyle/>
        <a:p>
          <a:endParaRPr lang="en-US"/>
        </a:p>
      </dgm:t>
    </dgm:pt>
    <dgm:pt modelId="{ABCD054B-66F6-46FC-B19A-D8DE968C66BD}">
      <dgm:prSet/>
      <dgm:spPr/>
      <dgm:t>
        <a:bodyPr/>
        <a:lstStyle/>
        <a:p>
          <a:r>
            <a:rPr lang="en-US" b="1" dirty="0"/>
            <a:t>Do I need raingear? </a:t>
          </a:r>
          <a:endParaRPr lang="en-US" dirty="0"/>
        </a:p>
      </dgm:t>
    </dgm:pt>
    <dgm:pt modelId="{519FC4E7-0405-43F7-9DEE-902A5C4045CD}" type="parTrans" cxnId="{F3F089A8-8AA3-461A-AFDD-B850FB53C532}">
      <dgm:prSet/>
      <dgm:spPr/>
      <dgm:t>
        <a:bodyPr/>
        <a:lstStyle/>
        <a:p>
          <a:endParaRPr lang="en-US"/>
        </a:p>
      </dgm:t>
    </dgm:pt>
    <dgm:pt modelId="{FD553B1C-1BA6-48EF-A149-919CB204E11D}" type="sibTrans" cxnId="{F3F089A8-8AA3-461A-AFDD-B850FB53C532}">
      <dgm:prSet/>
      <dgm:spPr/>
      <dgm:t>
        <a:bodyPr/>
        <a:lstStyle/>
        <a:p>
          <a:endParaRPr lang="en-US"/>
        </a:p>
      </dgm:t>
    </dgm:pt>
    <dgm:pt modelId="{B155422F-B8B1-4F11-A76E-6A51E8DEB420}">
      <dgm:prSet/>
      <dgm:spPr/>
      <dgm:t>
        <a:bodyPr/>
        <a:lstStyle/>
        <a:p>
          <a:r>
            <a:rPr lang="en-US" dirty="0"/>
            <a:t>Yes, everyone should have a rain jacket regardless of the time of year. </a:t>
          </a:r>
        </a:p>
      </dgm:t>
    </dgm:pt>
    <dgm:pt modelId="{A8CF7D8C-B5EB-4F53-835B-913753C78855}" type="parTrans" cxnId="{91FB9114-E510-4B54-B2B4-4416BD39E271}">
      <dgm:prSet/>
      <dgm:spPr/>
      <dgm:t>
        <a:bodyPr/>
        <a:lstStyle/>
        <a:p>
          <a:endParaRPr lang="en-US"/>
        </a:p>
      </dgm:t>
    </dgm:pt>
    <dgm:pt modelId="{847A485D-6B16-48EE-A39F-A16B7322A510}" type="sibTrans" cxnId="{91FB9114-E510-4B54-B2B4-4416BD39E271}">
      <dgm:prSet/>
      <dgm:spPr/>
      <dgm:t>
        <a:bodyPr/>
        <a:lstStyle/>
        <a:p>
          <a:endParaRPr lang="en-US"/>
        </a:p>
      </dgm:t>
    </dgm:pt>
    <dgm:pt modelId="{7D69AD47-FFDC-465A-A3B6-1314A7A8C0FC}">
      <dgm:prSet/>
      <dgm:spPr/>
      <dgm:t>
        <a:bodyPr/>
        <a:lstStyle/>
        <a:p>
          <a:r>
            <a:rPr lang="en-US" b="1" dirty="0"/>
            <a:t>Can I bring luggage with wheels? </a:t>
          </a:r>
          <a:endParaRPr lang="en-US" dirty="0"/>
        </a:p>
      </dgm:t>
    </dgm:pt>
    <dgm:pt modelId="{224D1FF1-50D8-4B28-BBAA-A44F779AAEFF}" type="parTrans" cxnId="{7B43B839-839A-41AD-9EBD-AF5209BB5E64}">
      <dgm:prSet/>
      <dgm:spPr/>
      <dgm:t>
        <a:bodyPr/>
        <a:lstStyle/>
        <a:p>
          <a:endParaRPr lang="en-US"/>
        </a:p>
      </dgm:t>
    </dgm:pt>
    <dgm:pt modelId="{9A5F8616-3D47-4E70-ADC7-C254D6E9B72A}" type="sibTrans" cxnId="{7B43B839-839A-41AD-9EBD-AF5209BB5E64}">
      <dgm:prSet/>
      <dgm:spPr/>
      <dgm:t>
        <a:bodyPr/>
        <a:lstStyle/>
        <a:p>
          <a:endParaRPr lang="en-US"/>
        </a:p>
      </dgm:t>
    </dgm:pt>
    <dgm:pt modelId="{81C51DEC-1D2F-47ED-9ED4-699DC48E227C}">
      <dgm:prSet/>
      <dgm:spPr/>
      <dgm:t>
        <a:bodyPr/>
        <a:lstStyle/>
        <a:p>
          <a:r>
            <a:rPr lang="en-US" dirty="0"/>
            <a:t>No, the boats cannot accommodate wheeled bags, they should only be duffle type bags.</a:t>
          </a:r>
        </a:p>
      </dgm:t>
    </dgm:pt>
    <dgm:pt modelId="{B7FA06CA-3C64-46D4-B1E3-D8D4829F36DB}" type="parTrans" cxnId="{2B6AAB73-DBFA-49D4-B7D1-0AB1FF87C550}">
      <dgm:prSet/>
      <dgm:spPr/>
      <dgm:t>
        <a:bodyPr/>
        <a:lstStyle/>
        <a:p>
          <a:endParaRPr lang="en-US"/>
        </a:p>
      </dgm:t>
    </dgm:pt>
    <dgm:pt modelId="{29FF0F93-1CAF-4695-B2E6-23D0E5304E65}" type="sibTrans" cxnId="{2B6AAB73-DBFA-49D4-B7D1-0AB1FF87C550}">
      <dgm:prSet/>
      <dgm:spPr/>
      <dgm:t>
        <a:bodyPr/>
        <a:lstStyle/>
        <a:p>
          <a:endParaRPr lang="en-US"/>
        </a:p>
      </dgm:t>
    </dgm:pt>
    <dgm:pt modelId="{D5CEECE7-2E06-4BDA-ADBB-06383CC21E06}" type="pres">
      <dgm:prSet presAssocID="{B82C4DFD-D12D-4474-86A7-D760BF8A60FD}" presName="Name0" presStyleCnt="0">
        <dgm:presLayoutVars>
          <dgm:dir/>
          <dgm:animLvl val="lvl"/>
          <dgm:resizeHandles val="exact"/>
        </dgm:presLayoutVars>
      </dgm:prSet>
      <dgm:spPr/>
    </dgm:pt>
    <dgm:pt modelId="{B787C1F5-3476-4896-8FD3-BFDD89081D1E}" type="pres">
      <dgm:prSet presAssocID="{909CA9E1-66B3-4605-AA75-28C365176634}" presName="linNode" presStyleCnt="0"/>
      <dgm:spPr/>
    </dgm:pt>
    <dgm:pt modelId="{A6FDA775-8256-407C-A865-D26588C35EE7}" type="pres">
      <dgm:prSet presAssocID="{909CA9E1-66B3-4605-AA75-28C365176634}" presName="parentText" presStyleLbl="node1" presStyleIdx="0" presStyleCnt="5">
        <dgm:presLayoutVars>
          <dgm:chMax val="1"/>
          <dgm:bulletEnabled val="1"/>
        </dgm:presLayoutVars>
      </dgm:prSet>
      <dgm:spPr/>
    </dgm:pt>
    <dgm:pt modelId="{59C617C1-99CD-406C-9BCA-76BF3EA94C56}" type="pres">
      <dgm:prSet presAssocID="{909CA9E1-66B3-4605-AA75-28C365176634}" presName="descendantText" presStyleLbl="alignAccFollowNode1" presStyleIdx="0" presStyleCnt="5">
        <dgm:presLayoutVars>
          <dgm:bulletEnabled val="1"/>
        </dgm:presLayoutVars>
      </dgm:prSet>
      <dgm:spPr/>
    </dgm:pt>
    <dgm:pt modelId="{D3464AA2-7DA1-45B9-BD5D-C694F63A2342}" type="pres">
      <dgm:prSet presAssocID="{8C67377E-F061-47C5-9560-5D9C6AFA5B1D}" presName="sp" presStyleCnt="0"/>
      <dgm:spPr/>
    </dgm:pt>
    <dgm:pt modelId="{95043937-6CAC-44EF-98B1-595746D7E987}" type="pres">
      <dgm:prSet presAssocID="{55E276EA-C578-4084-8471-565D523F22A8}" presName="linNode" presStyleCnt="0"/>
      <dgm:spPr/>
    </dgm:pt>
    <dgm:pt modelId="{01B68884-1FBB-4F67-825E-60A03DD2BB71}" type="pres">
      <dgm:prSet presAssocID="{55E276EA-C578-4084-8471-565D523F22A8}" presName="parentText" presStyleLbl="node1" presStyleIdx="1" presStyleCnt="5">
        <dgm:presLayoutVars>
          <dgm:chMax val="1"/>
          <dgm:bulletEnabled val="1"/>
        </dgm:presLayoutVars>
      </dgm:prSet>
      <dgm:spPr/>
    </dgm:pt>
    <dgm:pt modelId="{37E9A9C9-6E58-4578-BA77-C5EB2B948942}" type="pres">
      <dgm:prSet presAssocID="{55E276EA-C578-4084-8471-565D523F22A8}" presName="descendantText" presStyleLbl="alignAccFollowNode1" presStyleIdx="1" presStyleCnt="5">
        <dgm:presLayoutVars>
          <dgm:bulletEnabled val="1"/>
        </dgm:presLayoutVars>
      </dgm:prSet>
      <dgm:spPr/>
    </dgm:pt>
    <dgm:pt modelId="{229C32DD-407D-4BE4-AAAD-791637B908DF}" type="pres">
      <dgm:prSet presAssocID="{26576C32-05B7-4B3B-9F91-8F292A382829}" presName="sp" presStyleCnt="0"/>
      <dgm:spPr/>
    </dgm:pt>
    <dgm:pt modelId="{0BC26642-4CE4-4F8E-9DCD-05155F8A39B6}" type="pres">
      <dgm:prSet presAssocID="{09C34A7F-0952-4BD4-9FB3-95ED56923C68}" presName="linNode" presStyleCnt="0"/>
      <dgm:spPr/>
    </dgm:pt>
    <dgm:pt modelId="{03C3031C-36AD-4671-AF5B-8C9A85BD2309}" type="pres">
      <dgm:prSet presAssocID="{09C34A7F-0952-4BD4-9FB3-95ED56923C68}" presName="parentText" presStyleLbl="node1" presStyleIdx="2" presStyleCnt="5">
        <dgm:presLayoutVars>
          <dgm:chMax val="1"/>
          <dgm:bulletEnabled val="1"/>
        </dgm:presLayoutVars>
      </dgm:prSet>
      <dgm:spPr/>
    </dgm:pt>
    <dgm:pt modelId="{EB7775AE-2C16-4DA8-8F26-3DC95FC1E134}" type="pres">
      <dgm:prSet presAssocID="{09C34A7F-0952-4BD4-9FB3-95ED56923C68}" presName="descendantText" presStyleLbl="alignAccFollowNode1" presStyleIdx="2" presStyleCnt="5">
        <dgm:presLayoutVars>
          <dgm:bulletEnabled val="1"/>
        </dgm:presLayoutVars>
      </dgm:prSet>
      <dgm:spPr/>
    </dgm:pt>
    <dgm:pt modelId="{ED36B2FE-60D0-4A27-BA08-E2CDAE123CC6}" type="pres">
      <dgm:prSet presAssocID="{0DEA20BB-E325-4D6F-B5A8-8C24A3ACB70E}" presName="sp" presStyleCnt="0"/>
      <dgm:spPr/>
    </dgm:pt>
    <dgm:pt modelId="{10D86148-0B78-4F76-84A0-9F9AC5D50166}" type="pres">
      <dgm:prSet presAssocID="{ABCD054B-66F6-46FC-B19A-D8DE968C66BD}" presName="linNode" presStyleCnt="0"/>
      <dgm:spPr/>
    </dgm:pt>
    <dgm:pt modelId="{71C8FA71-3806-416B-A5EB-491AF82CB863}" type="pres">
      <dgm:prSet presAssocID="{ABCD054B-66F6-46FC-B19A-D8DE968C66BD}" presName="parentText" presStyleLbl="node1" presStyleIdx="3" presStyleCnt="5">
        <dgm:presLayoutVars>
          <dgm:chMax val="1"/>
          <dgm:bulletEnabled val="1"/>
        </dgm:presLayoutVars>
      </dgm:prSet>
      <dgm:spPr/>
    </dgm:pt>
    <dgm:pt modelId="{CCC5F01A-DD55-43C3-A056-2699F024F627}" type="pres">
      <dgm:prSet presAssocID="{ABCD054B-66F6-46FC-B19A-D8DE968C66BD}" presName="descendantText" presStyleLbl="alignAccFollowNode1" presStyleIdx="3" presStyleCnt="5">
        <dgm:presLayoutVars>
          <dgm:bulletEnabled val="1"/>
        </dgm:presLayoutVars>
      </dgm:prSet>
      <dgm:spPr/>
    </dgm:pt>
    <dgm:pt modelId="{D2EC879B-E145-4C3F-8628-C0FB124172DB}" type="pres">
      <dgm:prSet presAssocID="{FD553B1C-1BA6-48EF-A149-919CB204E11D}" presName="sp" presStyleCnt="0"/>
      <dgm:spPr/>
    </dgm:pt>
    <dgm:pt modelId="{75F9157A-A171-4A52-896F-00A6CCFE09C9}" type="pres">
      <dgm:prSet presAssocID="{7D69AD47-FFDC-465A-A3B6-1314A7A8C0FC}" presName="linNode" presStyleCnt="0"/>
      <dgm:spPr/>
    </dgm:pt>
    <dgm:pt modelId="{ACC85873-21C6-4E05-B28C-50897E49B776}" type="pres">
      <dgm:prSet presAssocID="{7D69AD47-FFDC-465A-A3B6-1314A7A8C0FC}" presName="parentText" presStyleLbl="node1" presStyleIdx="4" presStyleCnt="5">
        <dgm:presLayoutVars>
          <dgm:chMax val="1"/>
          <dgm:bulletEnabled val="1"/>
        </dgm:presLayoutVars>
      </dgm:prSet>
      <dgm:spPr/>
    </dgm:pt>
    <dgm:pt modelId="{F0E58D7C-A4FE-416E-BC34-B6FEB2CE5938}" type="pres">
      <dgm:prSet presAssocID="{7D69AD47-FFDC-465A-A3B6-1314A7A8C0FC}" presName="descendantText" presStyleLbl="alignAccFollowNode1" presStyleIdx="4" presStyleCnt="5">
        <dgm:presLayoutVars>
          <dgm:bulletEnabled val="1"/>
        </dgm:presLayoutVars>
      </dgm:prSet>
      <dgm:spPr/>
    </dgm:pt>
  </dgm:ptLst>
  <dgm:cxnLst>
    <dgm:cxn modelId="{92142502-2EB9-496E-BD41-CCC70E3F9BCC}" srcId="{55E276EA-C578-4084-8471-565D523F22A8}" destId="{92E2E101-A2FD-402C-9F02-E11AC03EC164}" srcOrd="0" destOrd="0" parTransId="{02DEAB27-E3D4-4F83-9447-C297D1EE6DD4}" sibTransId="{10833334-E95E-4C7B-AB69-26FAEEEF9C29}"/>
    <dgm:cxn modelId="{B98CB703-8F56-4350-BEC3-3C5EECAB70A6}" type="presOf" srcId="{B4D89089-B175-43D9-BFB2-41EA74F69DD4}" destId="{EB7775AE-2C16-4DA8-8F26-3DC95FC1E134}" srcOrd="0" destOrd="0" presId="urn:microsoft.com/office/officeart/2005/8/layout/vList5"/>
    <dgm:cxn modelId="{97B5C406-146F-4D92-97EC-8850647FE97A}" type="presOf" srcId="{81C51DEC-1D2F-47ED-9ED4-699DC48E227C}" destId="{F0E58D7C-A4FE-416E-BC34-B6FEB2CE5938}" srcOrd="0" destOrd="0" presId="urn:microsoft.com/office/officeart/2005/8/layout/vList5"/>
    <dgm:cxn modelId="{91FB9114-E510-4B54-B2B4-4416BD39E271}" srcId="{ABCD054B-66F6-46FC-B19A-D8DE968C66BD}" destId="{B155422F-B8B1-4F11-A76E-6A51E8DEB420}" srcOrd="0" destOrd="0" parTransId="{A8CF7D8C-B5EB-4F53-835B-913753C78855}" sibTransId="{847A485D-6B16-48EE-A39F-A16B7322A510}"/>
    <dgm:cxn modelId="{8F54762F-47D7-422E-849E-DD141501B905}" srcId="{B82C4DFD-D12D-4474-86A7-D760BF8A60FD}" destId="{55E276EA-C578-4084-8471-565D523F22A8}" srcOrd="1" destOrd="0" parTransId="{8DB3BEB9-C9DC-4A9F-A7C9-0FCBCF41F35C}" sibTransId="{26576C32-05B7-4B3B-9F91-8F292A382829}"/>
    <dgm:cxn modelId="{7B43B839-839A-41AD-9EBD-AF5209BB5E64}" srcId="{B82C4DFD-D12D-4474-86A7-D760BF8A60FD}" destId="{7D69AD47-FFDC-465A-A3B6-1314A7A8C0FC}" srcOrd="4" destOrd="0" parTransId="{224D1FF1-50D8-4B28-BBAA-A44F779AAEFF}" sibTransId="{9A5F8616-3D47-4E70-ADC7-C254D6E9B72A}"/>
    <dgm:cxn modelId="{F367F940-D944-4D62-B461-7283301548FA}" type="presOf" srcId="{55E276EA-C578-4084-8471-565D523F22A8}" destId="{01B68884-1FBB-4F67-825E-60A03DD2BB71}" srcOrd="0" destOrd="0" presId="urn:microsoft.com/office/officeart/2005/8/layout/vList5"/>
    <dgm:cxn modelId="{5311D948-A954-4EA2-BF89-C6ACB27A4A9D}" srcId="{B82C4DFD-D12D-4474-86A7-D760BF8A60FD}" destId="{09C34A7F-0952-4BD4-9FB3-95ED56923C68}" srcOrd="2" destOrd="0" parTransId="{C2EC4DB9-398E-43D4-A374-33300653A58F}" sibTransId="{0DEA20BB-E325-4D6F-B5A8-8C24A3ACB70E}"/>
    <dgm:cxn modelId="{C7CBB14F-6129-4F3F-B914-317C662E3EF4}" type="presOf" srcId="{B82C4DFD-D12D-4474-86A7-D760BF8A60FD}" destId="{D5CEECE7-2E06-4BDA-ADBB-06383CC21E06}" srcOrd="0" destOrd="0" presId="urn:microsoft.com/office/officeart/2005/8/layout/vList5"/>
    <dgm:cxn modelId="{2B6AAB73-DBFA-49D4-B7D1-0AB1FF87C550}" srcId="{7D69AD47-FFDC-465A-A3B6-1314A7A8C0FC}" destId="{81C51DEC-1D2F-47ED-9ED4-699DC48E227C}" srcOrd="0" destOrd="0" parTransId="{B7FA06CA-3C64-46D4-B1E3-D8D4829F36DB}" sibTransId="{29FF0F93-1CAF-4695-B2E6-23D0E5304E65}"/>
    <dgm:cxn modelId="{8B9B5157-15A9-4DFB-8123-A54DD7CD7075}" type="presOf" srcId="{92E2E101-A2FD-402C-9F02-E11AC03EC164}" destId="{37E9A9C9-6E58-4578-BA77-C5EB2B948942}" srcOrd="0" destOrd="0" presId="urn:microsoft.com/office/officeart/2005/8/layout/vList5"/>
    <dgm:cxn modelId="{E0E63479-FFB0-43EE-A2C8-5974F98B14B4}" type="presOf" srcId="{93FA9ED4-8DEA-4F3D-A835-3BF15832CC20}" destId="{59C617C1-99CD-406C-9BCA-76BF3EA94C56}" srcOrd="0" destOrd="0" presId="urn:microsoft.com/office/officeart/2005/8/layout/vList5"/>
    <dgm:cxn modelId="{94947A7C-5567-4494-BE03-2722102CF037}" type="presOf" srcId="{7D69AD47-FFDC-465A-A3B6-1314A7A8C0FC}" destId="{ACC85873-21C6-4E05-B28C-50897E49B776}" srcOrd="0" destOrd="0" presId="urn:microsoft.com/office/officeart/2005/8/layout/vList5"/>
    <dgm:cxn modelId="{1F96BE85-D5E9-4EB6-8BBB-0B4DF3AF27F2}" type="presOf" srcId="{09C34A7F-0952-4BD4-9FB3-95ED56923C68}" destId="{03C3031C-36AD-4671-AF5B-8C9A85BD2309}" srcOrd="0" destOrd="0" presId="urn:microsoft.com/office/officeart/2005/8/layout/vList5"/>
    <dgm:cxn modelId="{2891458B-2F1C-4698-BE1E-856EAF0412F6}" type="presOf" srcId="{ABCD054B-66F6-46FC-B19A-D8DE968C66BD}" destId="{71C8FA71-3806-416B-A5EB-491AF82CB863}" srcOrd="0" destOrd="0" presId="urn:microsoft.com/office/officeart/2005/8/layout/vList5"/>
    <dgm:cxn modelId="{F3F089A8-8AA3-461A-AFDD-B850FB53C532}" srcId="{B82C4DFD-D12D-4474-86A7-D760BF8A60FD}" destId="{ABCD054B-66F6-46FC-B19A-D8DE968C66BD}" srcOrd="3" destOrd="0" parTransId="{519FC4E7-0405-43F7-9DEE-902A5C4045CD}" sibTransId="{FD553B1C-1BA6-48EF-A149-919CB204E11D}"/>
    <dgm:cxn modelId="{6143EEAA-2386-4638-A6FB-AC50124CF643}" srcId="{09C34A7F-0952-4BD4-9FB3-95ED56923C68}" destId="{B4D89089-B175-43D9-BFB2-41EA74F69DD4}" srcOrd="0" destOrd="0" parTransId="{43C1E866-18BB-4BB6-94FD-FED4A3321B0D}" sibTransId="{17B6F799-E314-445B-A25C-F4D01BC60FC0}"/>
    <dgm:cxn modelId="{01B20AB6-5345-49C5-934B-A570F762E017}" srcId="{909CA9E1-66B3-4605-AA75-28C365176634}" destId="{93FA9ED4-8DEA-4F3D-A835-3BF15832CC20}" srcOrd="0" destOrd="0" parTransId="{B4C7CB6B-3A64-472D-A4AE-F703AC7DB81C}" sibTransId="{EAF8861E-1ACB-4B32-B340-DAB77066507D}"/>
    <dgm:cxn modelId="{E57EE1C2-1DBD-4B85-8F09-E88817C86CE5}" type="presOf" srcId="{909CA9E1-66B3-4605-AA75-28C365176634}" destId="{A6FDA775-8256-407C-A865-D26588C35EE7}" srcOrd="0" destOrd="0" presId="urn:microsoft.com/office/officeart/2005/8/layout/vList5"/>
    <dgm:cxn modelId="{1C64B4E6-3F41-4DE3-9482-E2DBAB7DA71A}" srcId="{B82C4DFD-D12D-4474-86A7-D760BF8A60FD}" destId="{909CA9E1-66B3-4605-AA75-28C365176634}" srcOrd="0" destOrd="0" parTransId="{E4C357FA-9762-4173-94E9-3F01C3F25813}" sibTransId="{8C67377E-F061-47C5-9560-5D9C6AFA5B1D}"/>
    <dgm:cxn modelId="{FB561FF0-36FF-4745-8E5F-19E4304E0A30}" type="presOf" srcId="{B155422F-B8B1-4F11-A76E-6A51E8DEB420}" destId="{CCC5F01A-DD55-43C3-A056-2699F024F627}" srcOrd="0" destOrd="0" presId="urn:microsoft.com/office/officeart/2005/8/layout/vList5"/>
    <dgm:cxn modelId="{5105179B-6B66-4F0C-8E64-6EC088F86DD5}" type="presParOf" srcId="{D5CEECE7-2E06-4BDA-ADBB-06383CC21E06}" destId="{B787C1F5-3476-4896-8FD3-BFDD89081D1E}" srcOrd="0" destOrd="0" presId="urn:microsoft.com/office/officeart/2005/8/layout/vList5"/>
    <dgm:cxn modelId="{01713D7B-1507-4782-8F47-E004C56852BF}" type="presParOf" srcId="{B787C1F5-3476-4896-8FD3-BFDD89081D1E}" destId="{A6FDA775-8256-407C-A865-D26588C35EE7}" srcOrd="0" destOrd="0" presId="urn:microsoft.com/office/officeart/2005/8/layout/vList5"/>
    <dgm:cxn modelId="{9DA4D0C5-75BB-4020-9661-1A91366FF1A4}" type="presParOf" srcId="{B787C1F5-3476-4896-8FD3-BFDD89081D1E}" destId="{59C617C1-99CD-406C-9BCA-76BF3EA94C56}" srcOrd="1" destOrd="0" presId="urn:microsoft.com/office/officeart/2005/8/layout/vList5"/>
    <dgm:cxn modelId="{104E7EE6-E6FC-4ED6-987D-74C54AECC318}" type="presParOf" srcId="{D5CEECE7-2E06-4BDA-ADBB-06383CC21E06}" destId="{D3464AA2-7DA1-45B9-BD5D-C694F63A2342}" srcOrd="1" destOrd="0" presId="urn:microsoft.com/office/officeart/2005/8/layout/vList5"/>
    <dgm:cxn modelId="{0FD30461-D341-4AC9-AA56-F54B35B3C333}" type="presParOf" srcId="{D5CEECE7-2E06-4BDA-ADBB-06383CC21E06}" destId="{95043937-6CAC-44EF-98B1-595746D7E987}" srcOrd="2" destOrd="0" presId="urn:microsoft.com/office/officeart/2005/8/layout/vList5"/>
    <dgm:cxn modelId="{CA75CF82-7FDC-4784-83AD-DC62E4F668DE}" type="presParOf" srcId="{95043937-6CAC-44EF-98B1-595746D7E987}" destId="{01B68884-1FBB-4F67-825E-60A03DD2BB71}" srcOrd="0" destOrd="0" presId="urn:microsoft.com/office/officeart/2005/8/layout/vList5"/>
    <dgm:cxn modelId="{75702C5A-EA3B-47E8-9006-15C6305082F1}" type="presParOf" srcId="{95043937-6CAC-44EF-98B1-595746D7E987}" destId="{37E9A9C9-6E58-4578-BA77-C5EB2B948942}" srcOrd="1" destOrd="0" presId="urn:microsoft.com/office/officeart/2005/8/layout/vList5"/>
    <dgm:cxn modelId="{1DAD384D-9C27-4B4D-A835-2789539773B8}" type="presParOf" srcId="{D5CEECE7-2E06-4BDA-ADBB-06383CC21E06}" destId="{229C32DD-407D-4BE4-AAAD-791637B908DF}" srcOrd="3" destOrd="0" presId="urn:microsoft.com/office/officeart/2005/8/layout/vList5"/>
    <dgm:cxn modelId="{21F560EA-74ED-4066-8D31-6BB626BA3C11}" type="presParOf" srcId="{D5CEECE7-2E06-4BDA-ADBB-06383CC21E06}" destId="{0BC26642-4CE4-4F8E-9DCD-05155F8A39B6}" srcOrd="4" destOrd="0" presId="urn:microsoft.com/office/officeart/2005/8/layout/vList5"/>
    <dgm:cxn modelId="{5A53C78C-3ABD-4F64-985C-5FEB6920808F}" type="presParOf" srcId="{0BC26642-4CE4-4F8E-9DCD-05155F8A39B6}" destId="{03C3031C-36AD-4671-AF5B-8C9A85BD2309}" srcOrd="0" destOrd="0" presId="urn:microsoft.com/office/officeart/2005/8/layout/vList5"/>
    <dgm:cxn modelId="{63C8B006-8D67-4D39-8355-226CAAECC3BD}" type="presParOf" srcId="{0BC26642-4CE4-4F8E-9DCD-05155F8A39B6}" destId="{EB7775AE-2C16-4DA8-8F26-3DC95FC1E134}" srcOrd="1" destOrd="0" presId="urn:microsoft.com/office/officeart/2005/8/layout/vList5"/>
    <dgm:cxn modelId="{FA914440-613B-4043-9F00-515062B77EDD}" type="presParOf" srcId="{D5CEECE7-2E06-4BDA-ADBB-06383CC21E06}" destId="{ED36B2FE-60D0-4A27-BA08-E2CDAE123CC6}" srcOrd="5" destOrd="0" presId="urn:microsoft.com/office/officeart/2005/8/layout/vList5"/>
    <dgm:cxn modelId="{9E791443-22FB-4128-87B7-BDD56A8D4A88}" type="presParOf" srcId="{D5CEECE7-2E06-4BDA-ADBB-06383CC21E06}" destId="{10D86148-0B78-4F76-84A0-9F9AC5D50166}" srcOrd="6" destOrd="0" presId="urn:microsoft.com/office/officeart/2005/8/layout/vList5"/>
    <dgm:cxn modelId="{4E94C100-BFC4-4F1B-91AF-4A86C4B11378}" type="presParOf" srcId="{10D86148-0B78-4F76-84A0-9F9AC5D50166}" destId="{71C8FA71-3806-416B-A5EB-491AF82CB863}" srcOrd="0" destOrd="0" presId="urn:microsoft.com/office/officeart/2005/8/layout/vList5"/>
    <dgm:cxn modelId="{B5973A92-C2FB-4EE8-B446-30504062268D}" type="presParOf" srcId="{10D86148-0B78-4F76-84A0-9F9AC5D50166}" destId="{CCC5F01A-DD55-43C3-A056-2699F024F627}" srcOrd="1" destOrd="0" presId="urn:microsoft.com/office/officeart/2005/8/layout/vList5"/>
    <dgm:cxn modelId="{850CF19B-F57A-43BB-BB2B-8164599701F2}" type="presParOf" srcId="{D5CEECE7-2E06-4BDA-ADBB-06383CC21E06}" destId="{D2EC879B-E145-4C3F-8628-C0FB124172DB}" srcOrd="7" destOrd="0" presId="urn:microsoft.com/office/officeart/2005/8/layout/vList5"/>
    <dgm:cxn modelId="{E18C4A83-9455-4971-A46E-A0D2030642EB}" type="presParOf" srcId="{D5CEECE7-2E06-4BDA-ADBB-06383CC21E06}" destId="{75F9157A-A171-4A52-896F-00A6CCFE09C9}" srcOrd="8" destOrd="0" presId="urn:microsoft.com/office/officeart/2005/8/layout/vList5"/>
    <dgm:cxn modelId="{DE4B848F-2FAC-4CAB-A82A-9DE3CB39C70C}" type="presParOf" srcId="{75F9157A-A171-4A52-896F-00A6CCFE09C9}" destId="{ACC85873-21C6-4E05-B28C-50897E49B776}" srcOrd="0" destOrd="0" presId="urn:microsoft.com/office/officeart/2005/8/layout/vList5"/>
    <dgm:cxn modelId="{4B8C8216-0BF3-4AC7-AEDD-0537EA85FC14}" type="presParOf" srcId="{75F9157A-A171-4A52-896F-00A6CCFE09C9}" destId="{F0E58D7C-A4FE-416E-BC34-B6FEB2CE593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2C4DFD-D12D-4474-86A7-D760BF8A60F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09CA9E1-66B3-4605-AA75-28C365176634}">
      <dgm:prSet/>
      <dgm:spPr/>
      <dgm:t>
        <a:bodyPr/>
        <a:lstStyle/>
        <a:p>
          <a:r>
            <a:rPr lang="en-US" b="1" dirty="0"/>
            <a:t>Is there storage in the Bahamas? </a:t>
          </a:r>
          <a:endParaRPr lang="en-US" dirty="0"/>
        </a:p>
      </dgm:t>
    </dgm:pt>
    <dgm:pt modelId="{E4C357FA-9762-4173-94E9-3F01C3F25813}" type="parTrans" cxnId="{1C64B4E6-3F41-4DE3-9482-E2DBAB7DA71A}">
      <dgm:prSet/>
      <dgm:spPr/>
      <dgm:t>
        <a:bodyPr/>
        <a:lstStyle/>
        <a:p>
          <a:endParaRPr lang="en-US"/>
        </a:p>
      </dgm:t>
    </dgm:pt>
    <dgm:pt modelId="{8C67377E-F061-47C5-9560-5D9C6AFA5B1D}" type="sibTrans" cxnId="{1C64B4E6-3F41-4DE3-9482-E2DBAB7DA71A}">
      <dgm:prSet/>
      <dgm:spPr/>
      <dgm:t>
        <a:bodyPr/>
        <a:lstStyle/>
        <a:p>
          <a:endParaRPr lang="en-US"/>
        </a:p>
      </dgm:t>
    </dgm:pt>
    <dgm:pt modelId="{93FA9ED4-8DEA-4F3D-A835-3BF15832CC20}">
      <dgm:prSet/>
      <dgm:spPr/>
      <dgm:t>
        <a:bodyPr/>
        <a:lstStyle/>
        <a:p>
          <a:r>
            <a:rPr lang="en-US" dirty="0"/>
            <a:t>No, there is not any type of storage, everything will go aboard your vessel with you</a:t>
          </a:r>
        </a:p>
      </dgm:t>
    </dgm:pt>
    <dgm:pt modelId="{B4C7CB6B-3A64-472D-A4AE-F703AC7DB81C}" type="parTrans" cxnId="{01B20AB6-5345-49C5-934B-A570F762E017}">
      <dgm:prSet/>
      <dgm:spPr/>
      <dgm:t>
        <a:bodyPr/>
        <a:lstStyle/>
        <a:p>
          <a:endParaRPr lang="en-US"/>
        </a:p>
      </dgm:t>
    </dgm:pt>
    <dgm:pt modelId="{EAF8861E-1ACB-4B32-B340-DAB77066507D}" type="sibTrans" cxnId="{01B20AB6-5345-49C5-934B-A570F762E017}">
      <dgm:prSet/>
      <dgm:spPr/>
      <dgm:t>
        <a:bodyPr/>
        <a:lstStyle/>
        <a:p>
          <a:endParaRPr lang="en-US"/>
        </a:p>
      </dgm:t>
    </dgm:pt>
    <dgm:pt modelId="{55E276EA-C578-4084-8471-565D523F22A8}">
      <dgm:prSet/>
      <dgm:spPr/>
      <dgm:t>
        <a:bodyPr/>
        <a:lstStyle/>
        <a:p>
          <a:r>
            <a:rPr lang="en-US" b="1" dirty="0"/>
            <a:t>Will we stay in a marina? </a:t>
          </a:r>
          <a:endParaRPr lang="en-US" dirty="0"/>
        </a:p>
      </dgm:t>
    </dgm:pt>
    <dgm:pt modelId="{8DB3BEB9-C9DC-4A9F-A7C9-0FCBCF41F35C}" type="parTrans" cxnId="{8F54762F-47D7-422E-849E-DD141501B905}">
      <dgm:prSet/>
      <dgm:spPr/>
      <dgm:t>
        <a:bodyPr/>
        <a:lstStyle/>
        <a:p>
          <a:endParaRPr lang="en-US"/>
        </a:p>
      </dgm:t>
    </dgm:pt>
    <dgm:pt modelId="{26576C32-05B7-4B3B-9F91-8F292A382829}" type="sibTrans" cxnId="{8F54762F-47D7-422E-849E-DD141501B905}">
      <dgm:prSet/>
      <dgm:spPr/>
      <dgm:t>
        <a:bodyPr/>
        <a:lstStyle/>
        <a:p>
          <a:endParaRPr lang="en-US"/>
        </a:p>
      </dgm:t>
    </dgm:pt>
    <dgm:pt modelId="{92E2E101-A2FD-402C-9F02-E11AC03EC164}">
      <dgm:prSet/>
      <dgm:spPr/>
      <dgm:t>
        <a:bodyPr/>
        <a:lstStyle/>
        <a:p>
          <a:r>
            <a:rPr lang="en-US" dirty="0"/>
            <a:t>No, you will only be at anchor or on a mooring ball.</a:t>
          </a:r>
        </a:p>
      </dgm:t>
    </dgm:pt>
    <dgm:pt modelId="{02DEAB27-E3D4-4F83-9447-C297D1EE6DD4}" type="parTrans" cxnId="{92142502-2EB9-496E-BD41-CCC70E3F9BCC}">
      <dgm:prSet/>
      <dgm:spPr/>
      <dgm:t>
        <a:bodyPr/>
        <a:lstStyle/>
        <a:p>
          <a:endParaRPr lang="en-US"/>
        </a:p>
      </dgm:t>
    </dgm:pt>
    <dgm:pt modelId="{10833334-E95E-4C7B-AB69-26FAEEEF9C29}" type="sibTrans" cxnId="{92142502-2EB9-496E-BD41-CCC70E3F9BCC}">
      <dgm:prSet/>
      <dgm:spPr/>
      <dgm:t>
        <a:bodyPr/>
        <a:lstStyle/>
        <a:p>
          <a:endParaRPr lang="en-US"/>
        </a:p>
      </dgm:t>
    </dgm:pt>
    <dgm:pt modelId="{09C34A7F-0952-4BD4-9FB3-95ED56923C68}">
      <dgm:prSet/>
      <dgm:spPr/>
      <dgm:t>
        <a:bodyPr/>
        <a:lstStyle/>
        <a:p>
          <a:r>
            <a:rPr lang="en-US" b="1" dirty="0"/>
            <a:t>Can the Bahamas accommodate food allergies?</a:t>
          </a:r>
          <a:r>
            <a:rPr lang="en-US" dirty="0"/>
            <a:t> </a:t>
          </a:r>
        </a:p>
      </dgm:t>
    </dgm:pt>
    <dgm:pt modelId="{C2EC4DB9-398E-43D4-A374-33300653A58F}" type="parTrans" cxnId="{5311D948-A954-4EA2-BF89-C6ACB27A4A9D}">
      <dgm:prSet/>
      <dgm:spPr/>
      <dgm:t>
        <a:bodyPr/>
        <a:lstStyle/>
        <a:p>
          <a:endParaRPr lang="en-US"/>
        </a:p>
      </dgm:t>
    </dgm:pt>
    <dgm:pt modelId="{0DEA20BB-E325-4D6F-B5A8-8C24A3ACB70E}" type="sibTrans" cxnId="{5311D948-A954-4EA2-BF89-C6ACB27A4A9D}">
      <dgm:prSet/>
      <dgm:spPr/>
      <dgm:t>
        <a:bodyPr/>
        <a:lstStyle/>
        <a:p>
          <a:endParaRPr lang="en-US"/>
        </a:p>
      </dgm:t>
    </dgm:pt>
    <dgm:pt modelId="{B4D89089-B175-43D9-BFB2-41EA74F69DD4}">
      <dgm:prSet/>
      <dgm:spPr/>
      <dgm:t>
        <a:bodyPr/>
        <a:lstStyle/>
        <a:p>
          <a:r>
            <a:rPr lang="en-US" dirty="0"/>
            <a:t>We are limited as to what we can get but will do our best to work with individuals.  Please keep this in mind when making special requests. </a:t>
          </a:r>
        </a:p>
      </dgm:t>
    </dgm:pt>
    <dgm:pt modelId="{43C1E866-18BB-4BB6-94FD-FED4A3321B0D}" type="parTrans" cxnId="{6143EEAA-2386-4638-A6FB-AC50124CF643}">
      <dgm:prSet/>
      <dgm:spPr/>
      <dgm:t>
        <a:bodyPr/>
        <a:lstStyle/>
        <a:p>
          <a:endParaRPr lang="en-US"/>
        </a:p>
      </dgm:t>
    </dgm:pt>
    <dgm:pt modelId="{17B6F799-E314-445B-A25C-F4D01BC60FC0}" type="sibTrans" cxnId="{6143EEAA-2386-4638-A6FB-AC50124CF643}">
      <dgm:prSet/>
      <dgm:spPr/>
      <dgm:t>
        <a:bodyPr/>
        <a:lstStyle/>
        <a:p>
          <a:endParaRPr lang="en-US"/>
        </a:p>
      </dgm:t>
    </dgm:pt>
    <dgm:pt modelId="{ABCD054B-66F6-46FC-B19A-D8DE968C66BD}">
      <dgm:prSet/>
      <dgm:spPr/>
      <dgm:t>
        <a:bodyPr/>
        <a:lstStyle/>
        <a:p>
          <a:r>
            <a:rPr lang="en-US" b="1" dirty="0"/>
            <a:t>Do I need cash? </a:t>
          </a:r>
          <a:endParaRPr lang="en-US" dirty="0"/>
        </a:p>
      </dgm:t>
    </dgm:pt>
    <dgm:pt modelId="{519FC4E7-0405-43F7-9DEE-902A5C4045CD}" type="parTrans" cxnId="{F3F089A8-8AA3-461A-AFDD-B850FB53C532}">
      <dgm:prSet/>
      <dgm:spPr/>
      <dgm:t>
        <a:bodyPr/>
        <a:lstStyle/>
        <a:p>
          <a:endParaRPr lang="en-US"/>
        </a:p>
      </dgm:t>
    </dgm:pt>
    <dgm:pt modelId="{FD553B1C-1BA6-48EF-A149-919CB204E11D}" type="sibTrans" cxnId="{F3F089A8-8AA3-461A-AFDD-B850FB53C532}">
      <dgm:prSet/>
      <dgm:spPr/>
      <dgm:t>
        <a:bodyPr/>
        <a:lstStyle/>
        <a:p>
          <a:endParaRPr lang="en-US"/>
        </a:p>
      </dgm:t>
    </dgm:pt>
    <dgm:pt modelId="{B155422F-B8B1-4F11-A76E-6A51E8DEB420}">
      <dgm:prSet/>
      <dgm:spPr/>
      <dgm:t>
        <a:bodyPr/>
        <a:lstStyle/>
        <a:p>
          <a:r>
            <a:rPr lang="en-US" dirty="0"/>
            <a:t>Yes, the cab ride to and from the airport will only except cash.  When visiting settlements, there will be a few shops, ice cream, and restaurants to try some of the local fare.  Although these places may accept credit cards, there is a minimum, possibly an international fee, and the credit card machine is often down.  It’s difficult to get cash once you arrive, so best to bring a little extra. </a:t>
          </a:r>
        </a:p>
      </dgm:t>
    </dgm:pt>
    <dgm:pt modelId="{A8CF7D8C-B5EB-4F53-835B-913753C78855}" type="parTrans" cxnId="{91FB9114-E510-4B54-B2B4-4416BD39E271}">
      <dgm:prSet/>
      <dgm:spPr/>
      <dgm:t>
        <a:bodyPr/>
        <a:lstStyle/>
        <a:p>
          <a:endParaRPr lang="en-US"/>
        </a:p>
      </dgm:t>
    </dgm:pt>
    <dgm:pt modelId="{847A485D-6B16-48EE-A39F-A16B7322A510}" type="sibTrans" cxnId="{91FB9114-E510-4B54-B2B4-4416BD39E271}">
      <dgm:prSet/>
      <dgm:spPr/>
      <dgm:t>
        <a:bodyPr/>
        <a:lstStyle/>
        <a:p>
          <a:endParaRPr lang="en-US"/>
        </a:p>
      </dgm:t>
    </dgm:pt>
    <dgm:pt modelId="{7D69AD47-FFDC-465A-A3B6-1314A7A8C0FC}">
      <dgm:prSet/>
      <dgm:spPr/>
      <dgm:t>
        <a:bodyPr/>
        <a:lstStyle/>
        <a:p>
          <a:r>
            <a:rPr lang="en-US" b="1" dirty="0"/>
            <a:t>Can I bring my own fishing gear?</a:t>
          </a:r>
          <a:r>
            <a:rPr lang="en-US" dirty="0"/>
            <a:t> </a:t>
          </a:r>
        </a:p>
      </dgm:t>
    </dgm:pt>
    <dgm:pt modelId="{224D1FF1-50D8-4B28-BBAA-A44F779AAEFF}" type="parTrans" cxnId="{7B43B839-839A-41AD-9EBD-AF5209BB5E64}">
      <dgm:prSet/>
      <dgm:spPr/>
      <dgm:t>
        <a:bodyPr/>
        <a:lstStyle/>
        <a:p>
          <a:endParaRPr lang="en-US"/>
        </a:p>
      </dgm:t>
    </dgm:pt>
    <dgm:pt modelId="{9A5F8616-3D47-4E70-ADC7-C254D6E9B72A}" type="sibTrans" cxnId="{7B43B839-839A-41AD-9EBD-AF5209BB5E64}">
      <dgm:prSet/>
      <dgm:spPr/>
      <dgm:t>
        <a:bodyPr/>
        <a:lstStyle/>
        <a:p>
          <a:endParaRPr lang="en-US"/>
        </a:p>
      </dgm:t>
    </dgm:pt>
    <dgm:pt modelId="{81C51DEC-1D2F-47ED-9ED4-699DC48E227C}">
      <dgm:prSet/>
      <dgm:spPr/>
      <dgm:t>
        <a:bodyPr/>
        <a:lstStyle/>
        <a:p>
          <a:r>
            <a:rPr lang="en-US" dirty="0"/>
            <a:t>No, although fishing is a part of this adventure, it is somewhat limited on a sailboat.  The vessel will have all the gear that you will need. </a:t>
          </a:r>
        </a:p>
      </dgm:t>
    </dgm:pt>
    <dgm:pt modelId="{B7FA06CA-3C64-46D4-B1E3-D8D4829F36DB}" type="parTrans" cxnId="{2B6AAB73-DBFA-49D4-B7D1-0AB1FF87C550}">
      <dgm:prSet/>
      <dgm:spPr/>
      <dgm:t>
        <a:bodyPr/>
        <a:lstStyle/>
        <a:p>
          <a:endParaRPr lang="en-US"/>
        </a:p>
      </dgm:t>
    </dgm:pt>
    <dgm:pt modelId="{29FF0F93-1CAF-4695-B2E6-23D0E5304E65}" type="sibTrans" cxnId="{2B6AAB73-DBFA-49D4-B7D1-0AB1FF87C550}">
      <dgm:prSet/>
      <dgm:spPr/>
      <dgm:t>
        <a:bodyPr/>
        <a:lstStyle/>
        <a:p>
          <a:endParaRPr lang="en-US"/>
        </a:p>
      </dgm:t>
    </dgm:pt>
    <dgm:pt modelId="{D5CEECE7-2E06-4BDA-ADBB-06383CC21E06}" type="pres">
      <dgm:prSet presAssocID="{B82C4DFD-D12D-4474-86A7-D760BF8A60FD}" presName="Name0" presStyleCnt="0">
        <dgm:presLayoutVars>
          <dgm:dir/>
          <dgm:animLvl val="lvl"/>
          <dgm:resizeHandles val="exact"/>
        </dgm:presLayoutVars>
      </dgm:prSet>
      <dgm:spPr/>
    </dgm:pt>
    <dgm:pt modelId="{B787C1F5-3476-4896-8FD3-BFDD89081D1E}" type="pres">
      <dgm:prSet presAssocID="{909CA9E1-66B3-4605-AA75-28C365176634}" presName="linNode" presStyleCnt="0"/>
      <dgm:spPr/>
    </dgm:pt>
    <dgm:pt modelId="{A6FDA775-8256-407C-A865-D26588C35EE7}" type="pres">
      <dgm:prSet presAssocID="{909CA9E1-66B3-4605-AA75-28C365176634}" presName="parentText" presStyleLbl="node1" presStyleIdx="0" presStyleCnt="5">
        <dgm:presLayoutVars>
          <dgm:chMax val="1"/>
          <dgm:bulletEnabled val="1"/>
        </dgm:presLayoutVars>
      </dgm:prSet>
      <dgm:spPr/>
    </dgm:pt>
    <dgm:pt modelId="{59C617C1-99CD-406C-9BCA-76BF3EA94C56}" type="pres">
      <dgm:prSet presAssocID="{909CA9E1-66B3-4605-AA75-28C365176634}" presName="descendantText" presStyleLbl="alignAccFollowNode1" presStyleIdx="0" presStyleCnt="5">
        <dgm:presLayoutVars>
          <dgm:bulletEnabled val="1"/>
        </dgm:presLayoutVars>
      </dgm:prSet>
      <dgm:spPr/>
    </dgm:pt>
    <dgm:pt modelId="{D3464AA2-7DA1-45B9-BD5D-C694F63A2342}" type="pres">
      <dgm:prSet presAssocID="{8C67377E-F061-47C5-9560-5D9C6AFA5B1D}" presName="sp" presStyleCnt="0"/>
      <dgm:spPr/>
    </dgm:pt>
    <dgm:pt modelId="{95043937-6CAC-44EF-98B1-595746D7E987}" type="pres">
      <dgm:prSet presAssocID="{55E276EA-C578-4084-8471-565D523F22A8}" presName="linNode" presStyleCnt="0"/>
      <dgm:spPr/>
    </dgm:pt>
    <dgm:pt modelId="{01B68884-1FBB-4F67-825E-60A03DD2BB71}" type="pres">
      <dgm:prSet presAssocID="{55E276EA-C578-4084-8471-565D523F22A8}" presName="parentText" presStyleLbl="node1" presStyleIdx="1" presStyleCnt="5">
        <dgm:presLayoutVars>
          <dgm:chMax val="1"/>
          <dgm:bulletEnabled val="1"/>
        </dgm:presLayoutVars>
      </dgm:prSet>
      <dgm:spPr/>
    </dgm:pt>
    <dgm:pt modelId="{37E9A9C9-6E58-4578-BA77-C5EB2B948942}" type="pres">
      <dgm:prSet presAssocID="{55E276EA-C578-4084-8471-565D523F22A8}" presName="descendantText" presStyleLbl="alignAccFollowNode1" presStyleIdx="1" presStyleCnt="5">
        <dgm:presLayoutVars>
          <dgm:bulletEnabled val="1"/>
        </dgm:presLayoutVars>
      </dgm:prSet>
      <dgm:spPr/>
    </dgm:pt>
    <dgm:pt modelId="{229C32DD-407D-4BE4-AAAD-791637B908DF}" type="pres">
      <dgm:prSet presAssocID="{26576C32-05B7-4B3B-9F91-8F292A382829}" presName="sp" presStyleCnt="0"/>
      <dgm:spPr/>
    </dgm:pt>
    <dgm:pt modelId="{0BC26642-4CE4-4F8E-9DCD-05155F8A39B6}" type="pres">
      <dgm:prSet presAssocID="{09C34A7F-0952-4BD4-9FB3-95ED56923C68}" presName="linNode" presStyleCnt="0"/>
      <dgm:spPr/>
    </dgm:pt>
    <dgm:pt modelId="{03C3031C-36AD-4671-AF5B-8C9A85BD2309}" type="pres">
      <dgm:prSet presAssocID="{09C34A7F-0952-4BD4-9FB3-95ED56923C68}" presName="parentText" presStyleLbl="node1" presStyleIdx="2" presStyleCnt="5">
        <dgm:presLayoutVars>
          <dgm:chMax val="1"/>
          <dgm:bulletEnabled val="1"/>
        </dgm:presLayoutVars>
      </dgm:prSet>
      <dgm:spPr/>
    </dgm:pt>
    <dgm:pt modelId="{EB7775AE-2C16-4DA8-8F26-3DC95FC1E134}" type="pres">
      <dgm:prSet presAssocID="{09C34A7F-0952-4BD4-9FB3-95ED56923C68}" presName="descendantText" presStyleLbl="alignAccFollowNode1" presStyleIdx="2" presStyleCnt="5">
        <dgm:presLayoutVars>
          <dgm:bulletEnabled val="1"/>
        </dgm:presLayoutVars>
      </dgm:prSet>
      <dgm:spPr/>
    </dgm:pt>
    <dgm:pt modelId="{ED36B2FE-60D0-4A27-BA08-E2CDAE123CC6}" type="pres">
      <dgm:prSet presAssocID="{0DEA20BB-E325-4D6F-B5A8-8C24A3ACB70E}" presName="sp" presStyleCnt="0"/>
      <dgm:spPr/>
    </dgm:pt>
    <dgm:pt modelId="{10D86148-0B78-4F76-84A0-9F9AC5D50166}" type="pres">
      <dgm:prSet presAssocID="{ABCD054B-66F6-46FC-B19A-D8DE968C66BD}" presName="linNode" presStyleCnt="0"/>
      <dgm:spPr/>
    </dgm:pt>
    <dgm:pt modelId="{71C8FA71-3806-416B-A5EB-491AF82CB863}" type="pres">
      <dgm:prSet presAssocID="{ABCD054B-66F6-46FC-B19A-D8DE968C66BD}" presName="parentText" presStyleLbl="node1" presStyleIdx="3" presStyleCnt="5">
        <dgm:presLayoutVars>
          <dgm:chMax val="1"/>
          <dgm:bulletEnabled val="1"/>
        </dgm:presLayoutVars>
      </dgm:prSet>
      <dgm:spPr/>
    </dgm:pt>
    <dgm:pt modelId="{CCC5F01A-DD55-43C3-A056-2699F024F627}" type="pres">
      <dgm:prSet presAssocID="{ABCD054B-66F6-46FC-B19A-D8DE968C66BD}" presName="descendantText" presStyleLbl="alignAccFollowNode1" presStyleIdx="3" presStyleCnt="5">
        <dgm:presLayoutVars>
          <dgm:bulletEnabled val="1"/>
        </dgm:presLayoutVars>
      </dgm:prSet>
      <dgm:spPr/>
    </dgm:pt>
    <dgm:pt modelId="{D2EC879B-E145-4C3F-8628-C0FB124172DB}" type="pres">
      <dgm:prSet presAssocID="{FD553B1C-1BA6-48EF-A149-919CB204E11D}" presName="sp" presStyleCnt="0"/>
      <dgm:spPr/>
    </dgm:pt>
    <dgm:pt modelId="{75F9157A-A171-4A52-896F-00A6CCFE09C9}" type="pres">
      <dgm:prSet presAssocID="{7D69AD47-FFDC-465A-A3B6-1314A7A8C0FC}" presName="linNode" presStyleCnt="0"/>
      <dgm:spPr/>
    </dgm:pt>
    <dgm:pt modelId="{ACC85873-21C6-4E05-B28C-50897E49B776}" type="pres">
      <dgm:prSet presAssocID="{7D69AD47-FFDC-465A-A3B6-1314A7A8C0FC}" presName="parentText" presStyleLbl="node1" presStyleIdx="4" presStyleCnt="5">
        <dgm:presLayoutVars>
          <dgm:chMax val="1"/>
          <dgm:bulletEnabled val="1"/>
        </dgm:presLayoutVars>
      </dgm:prSet>
      <dgm:spPr/>
    </dgm:pt>
    <dgm:pt modelId="{F0E58D7C-A4FE-416E-BC34-B6FEB2CE5938}" type="pres">
      <dgm:prSet presAssocID="{7D69AD47-FFDC-465A-A3B6-1314A7A8C0FC}" presName="descendantText" presStyleLbl="alignAccFollowNode1" presStyleIdx="4" presStyleCnt="5">
        <dgm:presLayoutVars>
          <dgm:bulletEnabled val="1"/>
        </dgm:presLayoutVars>
      </dgm:prSet>
      <dgm:spPr/>
    </dgm:pt>
  </dgm:ptLst>
  <dgm:cxnLst>
    <dgm:cxn modelId="{92142502-2EB9-496E-BD41-CCC70E3F9BCC}" srcId="{55E276EA-C578-4084-8471-565D523F22A8}" destId="{92E2E101-A2FD-402C-9F02-E11AC03EC164}" srcOrd="0" destOrd="0" parTransId="{02DEAB27-E3D4-4F83-9447-C297D1EE6DD4}" sibTransId="{10833334-E95E-4C7B-AB69-26FAEEEF9C29}"/>
    <dgm:cxn modelId="{B98CB703-8F56-4350-BEC3-3C5EECAB70A6}" type="presOf" srcId="{B4D89089-B175-43D9-BFB2-41EA74F69DD4}" destId="{EB7775AE-2C16-4DA8-8F26-3DC95FC1E134}" srcOrd="0" destOrd="0" presId="urn:microsoft.com/office/officeart/2005/8/layout/vList5"/>
    <dgm:cxn modelId="{97B5C406-146F-4D92-97EC-8850647FE97A}" type="presOf" srcId="{81C51DEC-1D2F-47ED-9ED4-699DC48E227C}" destId="{F0E58D7C-A4FE-416E-BC34-B6FEB2CE5938}" srcOrd="0" destOrd="0" presId="urn:microsoft.com/office/officeart/2005/8/layout/vList5"/>
    <dgm:cxn modelId="{91FB9114-E510-4B54-B2B4-4416BD39E271}" srcId="{ABCD054B-66F6-46FC-B19A-D8DE968C66BD}" destId="{B155422F-B8B1-4F11-A76E-6A51E8DEB420}" srcOrd="0" destOrd="0" parTransId="{A8CF7D8C-B5EB-4F53-835B-913753C78855}" sibTransId="{847A485D-6B16-48EE-A39F-A16B7322A510}"/>
    <dgm:cxn modelId="{8F54762F-47D7-422E-849E-DD141501B905}" srcId="{B82C4DFD-D12D-4474-86A7-D760BF8A60FD}" destId="{55E276EA-C578-4084-8471-565D523F22A8}" srcOrd="1" destOrd="0" parTransId="{8DB3BEB9-C9DC-4A9F-A7C9-0FCBCF41F35C}" sibTransId="{26576C32-05B7-4B3B-9F91-8F292A382829}"/>
    <dgm:cxn modelId="{7B43B839-839A-41AD-9EBD-AF5209BB5E64}" srcId="{B82C4DFD-D12D-4474-86A7-D760BF8A60FD}" destId="{7D69AD47-FFDC-465A-A3B6-1314A7A8C0FC}" srcOrd="4" destOrd="0" parTransId="{224D1FF1-50D8-4B28-BBAA-A44F779AAEFF}" sibTransId="{9A5F8616-3D47-4E70-ADC7-C254D6E9B72A}"/>
    <dgm:cxn modelId="{F367F940-D944-4D62-B461-7283301548FA}" type="presOf" srcId="{55E276EA-C578-4084-8471-565D523F22A8}" destId="{01B68884-1FBB-4F67-825E-60A03DD2BB71}" srcOrd="0" destOrd="0" presId="urn:microsoft.com/office/officeart/2005/8/layout/vList5"/>
    <dgm:cxn modelId="{5311D948-A954-4EA2-BF89-C6ACB27A4A9D}" srcId="{B82C4DFD-D12D-4474-86A7-D760BF8A60FD}" destId="{09C34A7F-0952-4BD4-9FB3-95ED56923C68}" srcOrd="2" destOrd="0" parTransId="{C2EC4DB9-398E-43D4-A374-33300653A58F}" sibTransId="{0DEA20BB-E325-4D6F-B5A8-8C24A3ACB70E}"/>
    <dgm:cxn modelId="{C7CBB14F-6129-4F3F-B914-317C662E3EF4}" type="presOf" srcId="{B82C4DFD-D12D-4474-86A7-D760BF8A60FD}" destId="{D5CEECE7-2E06-4BDA-ADBB-06383CC21E06}" srcOrd="0" destOrd="0" presId="urn:microsoft.com/office/officeart/2005/8/layout/vList5"/>
    <dgm:cxn modelId="{2B6AAB73-DBFA-49D4-B7D1-0AB1FF87C550}" srcId="{7D69AD47-FFDC-465A-A3B6-1314A7A8C0FC}" destId="{81C51DEC-1D2F-47ED-9ED4-699DC48E227C}" srcOrd="0" destOrd="0" parTransId="{B7FA06CA-3C64-46D4-B1E3-D8D4829F36DB}" sibTransId="{29FF0F93-1CAF-4695-B2E6-23D0E5304E65}"/>
    <dgm:cxn modelId="{8B9B5157-15A9-4DFB-8123-A54DD7CD7075}" type="presOf" srcId="{92E2E101-A2FD-402C-9F02-E11AC03EC164}" destId="{37E9A9C9-6E58-4578-BA77-C5EB2B948942}" srcOrd="0" destOrd="0" presId="urn:microsoft.com/office/officeart/2005/8/layout/vList5"/>
    <dgm:cxn modelId="{E0E63479-FFB0-43EE-A2C8-5974F98B14B4}" type="presOf" srcId="{93FA9ED4-8DEA-4F3D-A835-3BF15832CC20}" destId="{59C617C1-99CD-406C-9BCA-76BF3EA94C56}" srcOrd="0" destOrd="0" presId="urn:microsoft.com/office/officeart/2005/8/layout/vList5"/>
    <dgm:cxn modelId="{94947A7C-5567-4494-BE03-2722102CF037}" type="presOf" srcId="{7D69AD47-FFDC-465A-A3B6-1314A7A8C0FC}" destId="{ACC85873-21C6-4E05-B28C-50897E49B776}" srcOrd="0" destOrd="0" presId="urn:microsoft.com/office/officeart/2005/8/layout/vList5"/>
    <dgm:cxn modelId="{1F96BE85-D5E9-4EB6-8BBB-0B4DF3AF27F2}" type="presOf" srcId="{09C34A7F-0952-4BD4-9FB3-95ED56923C68}" destId="{03C3031C-36AD-4671-AF5B-8C9A85BD2309}" srcOrd="0" destOrd="0" presId="urn:microsoft.com/office/officeart/2005/8/layout/vList5"/>
    <dgm:cxn modelId="{2891458B-2F1C-4698-BE1E-856EAF0412F6}" type="presOf" srcId="{ABCD054B-66F6-46FC-B19A-D8DE968C66BD}" destId="{71C8FA71-3806-416B-A5EB-491AF82CB863}" srcOrd="0" destOrd="0" presId="urn:microsoft.com/office/officeart/2005/8/layout/vList5"/>
    <dgm:cxn modelId="{F3F089A8-8AA3-461A-AFDD-B850FB53C532}" srcId="{B82C4DFD-D12D-4474-86A7-D760BF8A60FD}" destId="{ABCD054B-66F6-46FC-B19A-D8DE968C66BD}" srcOrd="3" destOrd="0" parTransId="{519FC4E7-0405-43F7-9DEE-902A5C4045CD}" sibTransId="{FD553B1C-1BA6-48EF-A149-919CB204E11D}"/>
    <dgm:cxn modelId="{6143EEAA-2386-4638-A6FB-AC50124CF643}" srcId="{09C34A7F-0952-4BD4-9FB3-95ED56923C68}" destId="{B4D89089-B175-43D9-BFB2-41EA74F69DD4}" srcOrd="0" destOrd="0" parTransId="{43C1E866-18BB-4BB6-94FD-FED4A3321B0D}" sibTransId="{17B6F799-E314-445B-A25C-F4D01BC60FC0}"/>
    <dgm:cxn modelId="{01B20AB6-5345-49C5-934B-A570F762E017}" srcId="{909CA9E1-66B3-4605-AA75-28C365176634}" destId="{93FA9ED4-8DEA-4F3D-A835-3BF15832CC20}" srcOrd="0" destOrd="0" parTransId="{B4C7CB6B-3A64-472D-A4AE-F703AC7DB81C}" sibTransId="{EAF8861E-1ACB-4B32-B340-DAB77066507D}"/>
    <dgm:cxn modelId="{E57EE1C2-1DBD-4B85-8F09-E88817C86CE5}" type="presOf" srcId="{909CA9E1-66B3-4605-AA75-28C365176634}" destId="{A6FDA775-8256-407C-A865-D26588C35EE7}" srcOrd="0" destOrd="0" presId="urn:microsoft.com/office/officeart/2005/8/layout/vList5"/>
    <dgm:cxn modelId="{1C64B4E6-3F41-4DE3-9482-E2DBAB7DA71A}" srcId="{B82C4DFD-D12D-4474-86A7-D760BF8A60FD}" destId="{909CA9E1-66B3-4605-AA75-28C365176634}" srcOrd="0" destOrd="0" parTransId="{E4C357FA-9762-4173-94E9-3F01C3F25813}" sibTransId="{8C67377E-F061-47C5-9560-5D9C6AFA5B1D}"/>
    <dgm:cxn modelId="{FB561FF0-36FF-4745-8E5F-19E4304E0A30}" type="presOf" srcId="{B155422F-B8B1-4F11-A76E-6A51E8DEB420}" destId="{CCC5F01A-DD55-43C3-A056-2699F024F627}" srcOrd="0" destOrd="0" presId="urn:microsoft.com/office/officeart/2005/8/layout/vList5"/>
    <dgm:cxn modelId="{5105179B-6B66-4F0C-8E64-6EC088F86DD5}" type="presParOf" srcId="{D5CEECE7-2E06-4BDA-ADBB-06383CC21E06}" destId="{B787C1F5-3476-4896-8FD3-BFDD89081D1E}" srcOrd="0" destOrd="0" presId="urn:microsoft.com/office/officeart/2005/8/layout/vList5"/>
    <dgm:cxn modelId="{01713D7B-1507-4782-8F47-E004C56852BF}" type="presParOf" srcId="{B787C1F5-3476-4896-8FD3-BFDD89081D1E}" destId="{A6FDA775-8256-407C-A865-D26588C35EE7}" srcOrd="0" destOrd="0" presId="urn:microsoft.com/office/officeart/2005/8/layout/vList5"/>
    <dgm:cxn modelId="{9DA4D0C5-75BB-4020-9661-1A91366FF1A4}" type="presParOf" srcId="{B787C1F5-3476-4896-8FD3-BFDD89081D1E}" destId="{59C617C1-99CD-406C-9BCA-76BF3EA94C56}" srcOrd="1" destOrd="0" presId="urn:microsoft.com/office/officeart/2005/8/layout/vList5"/>
    <dgm:cxn modelId="{104E7EE6-E6FC-4ED6-987D-74C54AECC318}" type="presParOf" srcId="{D5CEECE7-2E06-4BDA-ADBB-06383CC21E06}" destId="{D3464AA2-7DA1-45B9-BD5D-C694F63A2342}" srcOrd="1" destOrd="0" presId="urn:microsoft.com/office/officeart/2005/8/layout/vList5"/>
    <dgm:cxn modelId="{0FD30461-D341-4AC9-AA56-F54B35B3C333}" type="presParOf" srcId="{D5CEECE7-2E06-4BDA-ADBB-06383CC21E06}" destId="{95043937-6CAC-44EF-98B1-595746D7E987}" srcOrd="2" destOrd="0" presId="urn:microsoft.com/office/officeart/2005/8/layout/vList5"/>
    <dgm:cxn modelId="{CA75CF82-7FDC-4784-83AD-DC62E4F668DE}" type="presParOf" srcId="{95043937-6CAC-44EF-98B1-595746D7E987}" destId="{01B68884-1FBB-4F67-825E-60A03DD2BB71}" srcOrd="0" destOrd="0" presId="urn:microsoft.com/office/officeart/2005/8/layout/vList5"/>
    <dgm:cxn modelId="{75702C5A-EA3B-47E8-9006-15C6305082F1}" type="presParOf" srcId="{95043937-6CAC-44EF-98B1-595746D7E987}" destId="{37E9A9C9-6E58-4578-BA77-C5EB2B948942}" srcOrd="1" destOrd="0" presId="urn:microsoft.com/office/officeart/2005/8/layout/vList5"/>
    <dgm:cxn modelId="{1DAD384D-9C27-4B4D-A835-2789539773B8}" type="presParOf" srcId="{D5CEECE7-2E06-4BDA-ADBB-06383CC21E06}" destId="{229C32DD-407D-4BE4-AAAD-791637B908DF}" srcOrd="3" destOrd="0" presId="urn:microsoft.com/office/officeart/2005/8/layout/vList5"/>
    <dgm:cxn modelId="{21F560EA-74ED-4066-8D31-6BB626BA3C11}" type="presParOf" srcId="{D5CEECE7-2E06-4BDA-ADBB-06383CC21E06}" destId="{0BC26642-4CE4-4F8E-9DCD-05155F8A39B6}" srcOrd="4" destOrd="0" presId="urn:microsoft.com/office/officeart/2005/8/layout/vList5"/>
    <dgm:cxn modelId="{5A53C78C-3ABD-4F64-985C-5FEB6920808F}" type="presParOf" srcId="{0BC26642-4CE4-4F8E-9DCD-05155F8A39B6}" destId="{03C3031C-36AD-4671-AF5B-8C9A85BD2309}" srcOrd="0" destOrd="0" presId="urn:microsoft.com/office/officeart/2005/8/layout/vList5"/>
    <dgm:cxn modelId="{63C8B006-8D67-4D39-8355-226CAAECC3BD}" type="presParOf" srcId="{0BC26642-4CE4-4F8E-9DCD-05155F8A39B6}" destId="{EB7775AE-2C16-4DA8-8F26-3DC95FC1E134}" srcOrd="1" destOrd="0" presId="urn:microsoft.com/office/officeart/2005/8/layout/vList5"/>
    <dgm:cxn modelId="{FA914440-613B-4043-9F00-515062B77EDD}" type="presParOf" srcId="{D5CEECE7-2E06-4BDA-ADBB-06383CC21E06}" destId="{ED36B2FE-60D0-4A27-BA08-E2CDAE123CC6}" srcOrd="5" destOrd="0" presId="urn:microsoft.com/office/officeart/2005/8/layout/vList5"/>
    <dgm:cxn modelId="{9E791443-22FB-4128-87B7-BDD56A8D4A88}" type="presParOf" srcId="{D5CEECE7-2E06-4BDA-ADBB-06383CC21E06}" destId="{10D86148-0B78-4F76-84A0-9F9AC5D50166}" srcOrd="6" destOrd="0" presId="urn:microsoft.com/office/officeart/2005/8/layout/vList5"/>
    <dgm:cxn modelId="{4E94C100-BFC4-4F1B-91AF-4A86C4B11378}" type="presParOf" srcId="{10D86148-0B78-4F76-84A0-9F9AC5D50166}" destId="{71C8FA71-3806-416B-A5EB-491AF82CB863}" srcOrd="0" destOrd="0" presId="urn:microsoft.com/office/officeart/2005/8/layout/vList5"/>
    <dgm:cxn modelId="{B5973A92-C2FB-4EE8-B446-30504062268D}" type="presParOf" srcId="{10D86148-0B78-4F76-84A0-9F9AC5D50166}" destId="{CCC5F01A-DD55-43C3-A056-2699F024F627}" srcOrd="1" destOrd="0" presId="urn:microsoft.com/office/officeart/2005/8/layout/vList5"/>
    <dgm:cxn modelId="{850CF19B-F57A-43BB-BB2B-8164599701F2}" type="presParOf" srcId="{D5CEECE7-2E06-4BDA-ADBB-06383CC21E06}" destId="{D2EC879B-E145-4C3F-8628-C0FB124172DB}" srcOrd="7" destOrd="0" presId="urn:microsoft.com/office/officeart/2005/8/layout/vList5"/>
    <dgm:cxn modelId="{E18C4A83-9455-4971-A46E-A0D2030642EB}" type="presParOf" srcId="{D5CEECE7-2E06-4BDA-ADBB-06383CC21E06}" destId="{75F9157A-A171-4A52-896F-00A6CCFE09C9}" srcOrd="8" destOrd="0" presId="urn:microsoft.com/office/officeart/2005/8/layout/vList5"/>
    <dgm:cxn modelId="{DE4B848F-2FAC-4CAB-A82A-9DE3CB39C70C}" type="presParOf" srcId="{75F9157A-A171-4A52-896F-00A6CCFE09C9}" destId="{ACC85873-21C6-4E05-B28C-50897E49B776}" srcOrd="0" destOrd="0" presId="urn:microsoft.com/office/officeart/2005/8/layout/vList5"/>
    <dgm:cxn modelId="{4B8C8216-0BF3-4AC7-AEDD-0537EA85FC14}" type="presParOf" srcId="{75F9157A-A171-4A52-896F-00A6CCFE09C9}" destId="{F0E58D7C-A4FE-416E-BC34-B6FEB2CE593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617C1-99CD-406C-9BCA-76BF3EA94C56}">
      <dsp:nvSpPr>
        <dsp:cNvPr id="0" name=""/>
        <dsp:cNvSpPr/>
      </dsp:nvSpPr>
      <dsp:spPr>
        <a:xfrm rot="5400000">
          <a:off x="6434588" y="-2717256"/>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The boat shoe policy is “no shoes”.  You will need shoes for walking through settlements and on beaches.  It does not need to be closed toe but more like a Teva or Croc.  Tennis shoes will not work because they do not dry out from the salt water and collect sand. </a:t>
          </a:r>
        </a:p>
      </dsp:txBody>
      <dsp:txXfrm rot="-5400000">
        <a:off x="3616109" y="139870"/>
        <a:ext cx="6389991" cy="714385"/>
      </dsp:txXfrm>
    </dsp:sp>
    <dsp:sp modelId="{A6FDA775-8256-407C-A865-D26588C35EE7}">
      <dsp:nvSpPr>
        <dsp:cNvPr id="0" name=""/>
        <dsp:cNvSpPr/>
      </dsp:nvSpPr>
      <dsp:spPr>
        <a:xfrm>
          <a:off x="0" y="2263"/>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What kind of shoes can we wear on the boat? </a:t>
          </a:r>
          <a:endParaRPr lang="en-US" sz="2300" kern="1200" dirty="0"/>
        </a:p>
      </dsp:txBody>
      <dsp:txXfrm>
        <a:off x="48308" y="50571"/>
        <a:ext cx="3519493" cy="892983"/>
      </dsp:txXfrm>
    </dsp:sp>
    <dsp:sp modelId="{37E9A9C9-6E58-4578-BA77-C5EB2B948942}">
      <dsp:nvSpPr>
        <dsp:cNvPr id="0" name=""/>
        <dsp:cNvSpPr/>
      </dsp:nvSpPr>
      <dsp:spPr>
        <a:xfrm rot="5400000">
          <a:off x="6434588" y="-1678176"/>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No, you will not have a “shower” as you know it.  There will be opportunities to take Joy baths during the week.  This is done by lathering up with Joy and jumping in the sea for a rinse.  The boats can provide a freshwater rinse at the end.</a:t>
          </a:r>
          <a:r>
            <a:rPr lang="en-US" sz="1000" b="1" kern="1200" dirty="0"/>
            <a:t> </a:t>
          </a:r>
          <a:endParaRPr lang="en-US" sz="1000" kern="1200" dirty="0"/>
        </a:p>
      </dsp:txBody>
      <dsp:txXfrm rot="-5400000">
        <a:off x="3616109" y="1178950"/>
        <a:ext cx="6389991" cy="714385"/>
      </dsp:txXfrm>
    </dsp:sp>
    <dsp:sp modelId="{01B68884-1FBB-4F67-825E-60A03DD2BB71}">
      <dsp:nvSpPr>
        <dsp:cNvPr id="0" name=""/>
        <dsp:cNvSpPr/>
      </dsp:nvSpPr>
      <dsp:spPr>
        <a:xfrm>
          <a:off x="0" y="1041342"/>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Will we get a shower on this trip? </a:t>
          </a:r>
          <a:endParaRPr lang="en-US" sz="2300" kern="1200" dirty="0"/>
        </a:p>
      </dsp:txBody>
      <dsp:txXfrm>
        <a:off x="48308" y="1089650"/>
        <a:ext cx="3519493" cy="892983"/>
      </dsp:txXfrm>
    </dsp:sp>
    <dsp:sp modelId="{EB7775AE-2C16-4DA8-8F26-3DC95FC1E134}">
      <dsp:nvSpPr>
        <dsp:cNvPr id="0" name=""/>
        <dsp:cNvSpPr/>
      </dsp:nvSpPr>
      <dsp:spPr>
        <a:xfrm rot="5400000">
          <a:off x="6434588" y="-639097"/>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The crew chief will work directly under the Captain or First Mate and will oversee the crew, including the adult leaders.  The Chief will organize cooking, chores, and oversee all shoreside activities.  It is a role in leadership and should not be taken lightly.  This must be a youth and should be someone with leadership experience.  The Crew Chief should be decided before arriving at Bahamas Sea Base. </a:t>
          </a:r>
        </a:p>
      </dsp:txBody>
      <dsp:txXfrm rot="-5400000">
        <a:off x="3616109" y="2218029"/>
        <a:ext cx="6389991" cy="714385"/>
      </dsp:txXfrm>
    </dsp:sp>
    <dsp:sp modelId="{03C3031C-36AD-4671-AF5B-8C9A85BD2309}">
      <dsp:nvSpPr>
        <dsp:cNvPr id="0" name=""/>
        <dsp:cNvSpPr/>
      </dsp:nvSpPr>
      <dsp:spPr>
        <a:xfrm>
          <a:off x="0" y="2080422"/>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What is a Crew Chief? </a:t>
          </a:r>
          <a:endParaRPr lang="en-US" sz="2300" kern="1200" dirty="0"/>
        </a:p>
      </dsp:txBody>
      <dsp:txXfrm>
        <a:off x="48308" y="2128730"/>
        <a:ext cx="3519493" cy="892983"/>
      </dsp:txXfrm>
    </dsp:sp>
    <dsp:sp modelId="{CCC5F01A-DD55-43C3-A056-2699F024F627}">
      <dsp:nvSpPr>
        <dsp:cNvPr id="0" name=""/>
        <dsp:cNvSpPr/>
      </dsp:nvSpPr>
      <dsp:spPr>
        <a:xfrm rot="5400000">
          <a:off x="6434588" y="399982"/>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Yes, everyone should have a rain jacket regardless of the time of year. </a:t>
          </a:r>
        </a:p>
      </dsp:txBody>
      <dsp:txXfrm rot="-5400000">
        <a:off x="3616109" y="3257109"/>
        <a:ext cx="6389991" cy="714385"/>
      </dsp:txXfrm>
    </dsp:sp>
    <dsp:sp modelId="{71C8FA71-3806-416B-A5EB-491AF82CB863}">
      <dsp:nvSpPr>
        <dsp:cNvPr id="0" name=""/>
        <dsp:cNvSpPr/>
      </dsp:nvSpPr>
      <dsp:spPr>
        <a:xfrm>
          <a:off x="0" y="3119501"/>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Do I need raingear? </a:t>
          </a:r>
          <a:endParaRPr lang="en-US" sz="2300" kern="1200" dirty="0"/>
        </a:p>
      </dsp:txBody>
      <dsp:txXfrm>
        <a:off x="48308" y="3167809"/>
        <a:ext cx="3519493" cy="892983"/>
      </dsp:txXfrm>
    </dsp:sp>
    <dsp:sp modelId="{F0E58D7C-A4FE-416E-BC34-B6FEB2CE5938}">
      <dsp:nvSpPr>
        <dsp:cNvPr id="0" name=""/>
        <dsp:cNvSpPr/>
      </dsp:nvSpPr>
      <dsp:spPr>
        <a:xfrm rot="5400000">
          <a:off x="6434588" y="1439061"/>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No, the boats cannot accommodate wheeled bags, they should only be duffle type bags.</a:t>
          </a:r>
        </a:p>
      </dsp:txBody>
      <dsp:txXfrm rot="-5400000">
        <a:off x="3616109" y="4296188"/>
        <a:ext cx="6389991" cy="714385"/>
      </dsp:txXfrm>
    </dsp:sp>
    <dsp:sp modelId="{ACC85873-21C6-4E05-B28C-50897E49B776}">
      <dsp:nvSpPr>
        <dsp:cNvPr id="0" name=""/>
        <dsp:cNvSpPr/>
      </dsp:nvSpPr>
      <dsp:spPr>
        <a:xfrm>
          <a:off x="0" y="4158581"/>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Can I bring luggage with wheels? </a:t>
          </a:r>
          <a:endParaRPr lang="en-US" sz="2300" kern="1200" dirty="0"/>
        </a:p>
      </dsp:txBody>
      <dsp:txXfrm>
        <a:off x="48308" y="4206889"/>
        <a:ext cx="3519493" cy="892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617C1-99CD-406C-9BCA-76BF3EA94C56}">
      <dsp:nvSpPr>
        <dsp:cNvPr id="0" name=""/>
        <dsp:cNvSpPr/>
      </dsp:nvSpPr>
      <dsp:spPr>
        <a:xfrm rot="5400000">
          <a:off x="6434588" y="-2717256"/>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No, there is not any type of storage, everything will go aboard your vessel with you</a:t>
          </a:r>
        </a:p>
      </dsp:txBody>
      <dsp:txXfrm rot="-5400000">
        <a:off x="3616109" y="139870"/>
        <a:ext cx="6389991" cy="714385"/>
      </dsp:txXfrm>
    </dsp:sp>
    <dsp:sp modelId="{A6FDA775-8256-407C-A865-D26588C35EE7}">
      <dsp:nvSpPr>
        <dsp:cNvPr id="0" name=""/>
        <dsp:cNvSpPr/>
      </dsp:nvSpPr>
      <dsp:spPr>
        <a:xfrm>
          <a:off x="0" y="2263"/>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Is there storage in the Bahamas? </a:t>
          </a:r>
          <a:endParaRPr lang="en-US" sz="1900" kern="1200" dirty="0"/>
        </a:p>
      </dsp:txBody>
      <dsp:txXfrm>
        <a:off x="48308" y="50571"/>
        <a:ext cx="3519493" cy="892983"/>
      </dsp:txXfrm>
    </dsp:sp>
    <dsp:sp modelId="{37E9A9C9-6E58-4578-BA77-C5EB2B948942}">
      <dsp:nvSpPr>
        <dsp:cNvPr id="0" name=""/>
        <dsp:cNvSpPr/>
      </dsp:nvSpPr>
      <dsp:spPr>
        <a:xfrm rot="5400000">
          <a:off x="6434588" y="-1678176"/>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No, you will only be at anchor or on a mooring ball.</a:t>
          </a:r>
        </a:p>
      </dsp:txBody>
      <dsp:txXfrm rot="-5400000">
        <a:off x="3616109" y="1178950"/>
        <a:ext cx="6389991" cy="714385"/>
      </dsp:txXfrm>
    </dsp:sp>
    <dsp:sp modelId="{01B68884-1FBB-4F67-825E-60A03DD2BB71}">
      <dsp:nvSpPr>
        <dsp:cNvPr id="0" name=""/>
        <dsp:cNvSpPr/>
      </dsp:nvSpPr>
      <dsp:spPr>
        <a:xfrm>
          <a:off x="0" y="1041342"/>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Will we stay in a marina? </a:t>
          </a:r>
          <a:endParaRPr lang="en-US" sz="1900" kern="1200" dirty="0"/>
        </a:p>
      </dsp:txBody>
      <dsp:txXfrm>
        <a:off x="48308" y="1089650"/>
        <a:ext cx="3519493" cy="892983"/>
      </dsp:txXfrm>
    </dsp:sp>
    <dsp:sp modelId="{EB7775AE-2C16-4DA8-8F26-3DC95FC1E134}">
      <dsp:nvSpPr>
        <dsp:cNvPr id="0" name=""/>
        <dsp:cNvSpPr/>
      </dsp:nvSpPr>
      <dsp:spPr>
        <a:xfrm rot="5400000">
          <a:off x="6434588" y="-639097"/>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We are limited as to what we can get but will do our best to work with individuals.  Please keep this in mind when making special requests. </a:t>
          </a:r>
        </a:p>
      </dsp:txBody>
      <dsp:txXfrm rot="-5400000">
        <a:off x="3616109" y="2218029"/>
        <a:ext cx="6389991" cy="714385"/>
      </dsp:txXfrm>
    </dsp:sp>
    <dsp:sp modelId="{03C3031C-36AD-4671-AF5B-8C9A85BD2309}">
      <dsp:nvSpPr>
        <dsp:cNvPr id="0" name=""/>
        <dsp:cNvSpPr/>
      </dsp:nvSpPr>
      <dsp:spPr>
        <a:xfrm>
          <a:off x="0" y="2080422"/>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Can the Bahamas accommodate food allergies?</a:t>
          </a:r>
          <a:r>
            <a:rPr lang="en-US" sz="1900" kern="1200" dirty="0"/>
            <a:t> </a:t>
          </a:r>
        </a:p>
      </dsp:txBody>
      <dsp:txXfrm>
        <a:off x="48308" y="2128730"/>
        <a:ext cx="3519493" cy="892983"/>
      </dsp:txXfrm>
    </dsp:sp>
    <dsp:sp modelId="{CCC5F01A-DD55-43C3-A056-2699F024F627}">
      <dsp:nvSpPr>
        <dsp:cNvPr id="0" name=""/>
        <dsp:cNvSpPr/>
      </dsp:nvSpPr>
      <dsp:spPr>
        <a:xfrm rot="5400000">
          <a:off x="6434588" y="399982"/>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Yes, the cab ride to and from the airport will only except cash.  When visiting settlements, there will be a few shops, ice cream, and restaurants to try some of the local fare.  Although these places may accept credit cards, there is a minimum, possibly an international fee, and the credit card machine is often down.  It’s difficult to get cash once you arrive, so best to bring a little extra. </a:t>
          </a:r>
        </a:p>
      </dsp:txBody>
      <dsp:txXfrm rot="-5400000">
        <a:off x="3616109" y="3257109"/>
        <a:ext cx="6389991" cy="714385"/>
      </dsp:txXfrm>
    </dsp:sp>
    <dsp:sp modelId="{71C8FA71-3806-416B-A5EB-491AF82CB863}">
      <dsp:nvSpPr>
        <dsp:cNvPr id="0" name=""/>
        <dsp:cNvSpPr/>
      </dsp:nvSpPr>
      <dsp:spPr>
        <a:xfrm>
          <a:off x="0" y="3119501"/>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Do I need cash? </a:t>
          </a:r>
          <a:endParaRPr lang="en-US" sz="1900" kern="1200" dirty="0"/>
        </a:p>
      </dsp:txBody>
      <dsp:txXfrm>
        <a:off x="48308" y="3167809"/>
        <a:ext cx="3519493" cy="892983"/>
      </dsp:txXfrm>
    </dsp:sp>
    <dsp:sp modelId="{F0E58D7C-A4FE-416E-BC34-B6FEB2CE5938}">
      <dsp:nvSpPr>
        <dsp:cNvPr id="0" name=""/>
        <dsp:cNvSpPr/>
      </dsp:nvSpPr>
      <dsp:spPr>
        <a:xfrm rot="5400000">
          <a:off x="6434588" y="1439061"/>
          <a:ext cx="791679" cy="642863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No, although fishing is a part of this adventure, it is somewhat limited on a sailboat.  The vessel will have all the gear that you will need. </a:t>
          </a:r>
        </a:p>
      </dsp:txBody>
      <dsp:txXfrm rot="-5400000">
        <a:off x="3616109" y="4296188"/>
        <a:ext cx="6389991" cy="714385"/>
      </dsp:txXfrm>
    </dsp:sp>
    <dsp:sp modelId="{ACC85873-21C6-4E05-B28C-50897E49B776}">
      <dsp:nvSpPr>
        <dsp:cNvPr id="0" name=""/>
        <dsp:cNvSpPr/>
      </dsp:nvSpPr>
      <dsp:spPr>
        <a:xfrm>
          <a:off x="0" y="4158581"/>
          <a:ext cx="3616109" cy="98959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Can I bring my own fishing gear?</a:t>
          </a:r>
          <a:r>
            <a:rPr lang="en-US" sz="1900" kern="1200" dirty="0"/>
            <a:t> </a:t>
          </a:r>
        </a:p>
      </dsp:txBody>
      <dsp:txXfrm>
        <a:off x="48308" y="4206889"/>
        <a:ext cx="3519493" cy="8929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805B5C-AF52-4C24-9F0C-0BB53DC22FD6}"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970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5C805B5C-AF52-4C24-9F0C-0BB53DC22FD6}"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172713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5B5C-AF52-4C24-9F0C-0BB53DC22FD6}"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15557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5B5C-AF52-4C24-9F0C-0BB53DC22FD6}"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84879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5B5C-AF52-4C24-9F0C-0BB53DC22FD6}"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807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5B5C-AF52-4C24-9F0C-0BB53DC22FD6}"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67991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5B5C-AF52-4C24-9F0C-0BB53DC22FD6}"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386946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05B5C-AF52-4C24-9F0C-0BB53DC22FD6}"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3907701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05B5C-AF52-4C24-9F0C-0BB53DC22FD6}"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398773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05B5C-AF52-4C24-9F0C-0BB53DC22FD6}"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374248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5B5C-AF52-4C24-9F0C-0BB53DC22FD6}"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410068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805B5C-AF52-4C24-9F0C-0BB53DC22FD6}"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12215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805B5C-AF52-4C24-9F0C-0BB53DC22FD6}" type="datetimeFigureOut">
              <a:rPr lang="en-US" smtClean="0"/>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260556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805B5C-AF52-4C24-9F0C-0BB53DC22FD6}"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49219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05B5C-AF52-4C24-9F0C-0BB53DC22FD6}" type="datetimeFigureOut">
              <a:rPr lang="en-US" smtClean="0"/>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210274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805B5C-AF52-4C24-9F0C-0BB53DC22FD6}"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182224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805B5C-AF52-4C24-9F0C-0BB53DC22FD6}"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5356F-1766-4735-9A90-8AB628829158}" type="slidenum">
              <a:rPr lang="en-US" smtClean="0"/>
              <a:t>‹#›</a:t>
            </a:fld>
            <a:endParaRPr lang="en-US"/>
          </a:p>
        </p:txBody>
      </p:sp>
    </p:spTree>
    <p:extLst>
      <p:ext uri="{BB962C8B-B14F-4D97-AF65-F5344CB8AC3E}">
        <p14:creationId xmlns:p14="http://schemas.microsoft.com/office/powerpoint/2010/main" val="405811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C805B5C-AF52-4C24-9F0C-0BB53DC22FD6}" type="datetimeFigureOut">
              <a:rPr lang="en-US" smtClean="0"/>
              <a:t>10/15/2023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585356F-1766-4735-9A90-8AB628829158}" type="slidenum">
              <a:rPr lang="en-US" smtClean="0"/>
              <a:t>‹#›</a:t>
            </a:fld>
            <a:endParaRPr lang="en-US"/>
          </a:p>
        </p:txBody>
      </p:sp>
    </p:spTree>
    <p:extLst>
      <p:ext uri="{BB962C8B-B14F-4D97-AF65-F5344CB8AC3E}">
        <p14:creationId xmlns:p14="http://schemas.microsoft.com/office/powerpoint/2010/main" val="29151359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saseabase.org/scouts/resources/participant-guides/"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hyperlink" Target="https://www.bsaseabase.org/wp-content/uploads/2022/12/Attending-Sea-Base-as-a-Coed-Crew.pdf"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bsaseabase.org/wp-content/uploads/2022/05/Waiver-required-for-Sea-Base-Sailing-Crews.pdf" TargetMode="External"/><Relationship Id="rId2" Type="http://schemas.openxmlformats.org/officeDocument/2006/relationships/hyperlink" Target="https://www.bsaseabase.org/wp-content/uploads/2022/10/Pre-Event-Medical-Screening-Checklist-with-Participant-List.pdf" TargetMode="External"/><Relationship Id="rId1" Type="http://schemas.openxmlformats.org/officeDocument/2006/relationships/slideLayout" Target="../slideLayouts/slideLayout5.xml"/><Relationship Id="rId5" Type="http://schemas.openxmlformats.org/officeDocument/2006/relationships/hyperlink" Target="https://filestore.scouting.org/filestore/HealthSafety/pdf/680-001_seabase.pdf" TargetMode="External"/><Relationship Id="rId4" Type="http://schemas.openxmlformats.org/officeDocument/2006/relationships/hyperlink" Target="https://filestore.scouting.org/filestore/Outdoor%20Program/Aquatics/pdf/430-122.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store.bsaseabase.org/patches-stickers/?q=scen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tYo5tvojU0I" TargetMode="External"/><Relationship Id="rId3" Type="http://schemas.openxmlformats.org/officeDocument/2006/relationships/hyperlink" Target="https://www.scouting.org/awards/awards-central/snorkeling/" TargetMode="External"/><Relationship Id="rId7" Type="http://schemas.openxmlformats.org/officeDocument/2006/relationships/hyperlink" Target="https://www.youtube.com/watch?v=-24efHbeL7U" TargetMode="External"/><Relationship Id="rId2" Type="http://schemas.openxmlformats.org/officeDocument/2006/relationships/hyperlink" Target="http://www.bsaseabase.org/wp-content/uploads/2019/07/Unit-Swim-Classification-Record-07.02.2019.pdf" TargetMode="External"/><Relationship Id="rId1" Type="http://schemas.openxmlformats.org/officeDocument/2006/relationships/slideLayout" Target="../slideLayouts/slideLayout2.xml"/><Relationship Id="rId6" Type="http://schemas.openxmlformats.org/officeDocument/2006/relationships/hyperlink" Target="https://www.youtube.com/watch?v=vZ6O8lB0cII" TargetMode="External"/><Relationship Id="rId5" Type="http://schemas.openxmlformats.org/officeDocument/2006/relationships/hyperlink" Target="http://www.bsaseabase.org/wp-content/uploads/2018/08/Guide_to_High_Adventure_Sailing_Section.pdf" TargetMode="External"/><Relationship Id="rId4" Type="http://schemas.openxmlformats.org/officeDocument/2006/relationships/hyperlink" Target="https://www.scouting.org/health-and-safety/gss/gss0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0DE4FF4-7051-316A-BCB4-BAB1C59A9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10" name="Rectangle 9">
            <a:extLst>
              <a:ext uri="{FF2B5EF4-FFF2-40B4-BE49-F238E27FC236}">
                <a16:creationId xmlns:a16="http://schemas.microsoft.com/office/drawing/2014/main" id="{2270BC81-EBDE-D49B-730E-E58359FF82B7}"/>
              </a:ext>
            </a:extLst>
          </p:cNvPr>
          <p:cNvSpPr/>
          <p:nvPr/>
        </p:nvSpPr>
        <p:spPr>
          <a:xfrm>
            <a:off x="535330" y="1792225"/>
            <a:ext cx="6571238" cy="3484855"/>
          </a:xfrm>
          <a:prstGeom prst="rect">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4C25D0-4DA8-6B81-7464-566B6A7501B4}"/>
              </a:ext>
            </a:extLst>
          </p:cNvPr>
          <p:cNvSpPr>
            <a:spLocks noGrp="1"/>
          </p:cNvSpPr>
          <p:nvPr>
            <p:ph type="ctrTitle"/>
          </p:nvPr>
        </p:nvSpPr>
        <p:spPr>
          <a:xfrm>
            <a:off x="692389" y="1957749"/>
            <a:ext cx="4967441" cy="1783798"/>
          </a:xfrm>
        </p:spPr>
        <p:txBody>
          <a:bodyPr>
            <a:normAutofit fontScale="90000"/>
          </a:bodyPr>
          <a:lstStyle/>
          <a:p>
            <a:r>
              <a:rPr lang="en-US" sz="6000" b="1" dirty="0"/>
              <a:t>Sea Base </a:t>
            </a:r>
            <a:br>
              <a:rPr lang="en-US" sz="6000" b="1" dirty="0"/>
            </a:br>
            <a:r>
              <a:rPr lang="en-US" sz="6000" b="1" dirty="0"/>
              <a:t>Bahamas</a:t>
            </a:r>
          </a:p>
        </p:txBody>
      </p:sp>
      <p:sp>
        <p:nvSpPr>
          <p:cNvPr id="3" name="Subtitle 2">
            <a:extLst>
              <a:ext uri="{FF2B5EF4-FFF2-40B4-BE49-F238E27FC236}">
                <a16:creationId xmlns:a16="http://schemas.microsoft.com/office/drawing/2014/main" id="{88963FD7-52F4-F494-80BE-1011FAE86DA1}"/>
              </a:ext>
            </a:extLst>
          </p:cNvPr>
          <p:cNvSpPr>
            <a:spLocks noGrp="1"/>
          </p:cNvSpPr>
          <p:nvPr>
            <p:ph type="subTitle" idx="1"/>
          </p:nvPr>
        </p:nvSpPr>
        <p:spPr>
          <a:xfrm>
            <a:off x="692389" y="3857287"/>
            <a:ext cx="4681002" cy="1947333"/>
          </a:xfrm>
        </p:spPr>
        <p:txBody>
          <a:bodyPr>
            <a:normAutofit/>
          </a:bodyPr>
          <a:lstStyle/>
          <a:p>
            <a:pPr>
              <a:lnSpc>
                <a:spcPct val="90000"/>
              </a:lnSpc>
            </a:pPr>
            <a:r>
              <a:rPr lang="en-US" sz="2800" b="1" dirty="0">
                <a:solidFill>
                  <a:schemeClr val="tx1"/>
                </a:solidFill>
              </a:rPr>
              <a:t>2024 Programs </a:t>
            </a:r>
          </a:p>
          <a:p>
            <a:pPr>
              <a:lnSpc>
                <a:spcPct val="90000"/>
              </a:lnSpc>
            </a:pPr>
            <a:r>
              <a:rPr lang="en-US" sz="2800" b="1" dirty="0">
                <a:solidFill>
                  <a:schemeClr val="tx1"/>
                </a:solidFill>
              </a:rPr>
              <a:t>Information Session</a:t>
            </a:r>
          </a:p>
          <a:p>
            <a:pPr>
              <a:lnSpc>
                <a:spcPct val="90000"/>
              </a:lnSpc>
            </a:pPr>
            <a:endParaRPr lang="en-US" sz="1800" dirty="0">
              <a:solidFill>
                <a:schemeClr val="tx1"/>
              </a:solidFill>
            </a:endParaRPr>
          </a:p>
          <a:p>
            <a:pPr>
              <a:lnSpc>
                <a:spcPct val="90000"/>
              </a:lnSpc>
            </a:pPr>
            <a:endParaRPr lang="en-US" sz="1800" dirty="0">
              <a:solidFill>
                <a:schemeClr val="tx1"/>
              </a:solidFill>
            </a:endParaRPr>
          </a:p>
        </p:txBody>
      </p:sp>
      <p:pic>
        <p:nvPicPr>
          <p:cNvPr id="12" name="Picture 11">
            <a:extLst>
              <a:ext uri="{FF2B5EF4-FFF2-40B4-BE49-F238E27FC236}">
                <a16:creationId xmlns:a16="http://schemas.microsoft.com/office/drawing/2014/main" id="{7C9705D0-FE68-1ACD-EC9C-132DCEE17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295" y="2445745"/>
            <a:ext cx="2141070" cy="2187778"/>
          </a:xfrm>
          <a:prstGeom prst="rect">
            <a:avLst/>
          </a:prstGeom>
        </p:spPr>
      </p:pic>
    </p:spTree>
    <p:extLst>
      <p:ext uri="{BB962C8B-B14F-4D97-AF65-F5344CB8AC3E}">
        <p14:creationId xmlns:p14="http://schemas.microsoft.com/office/powerpoint/2010/main" val="2844002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72B68-62D5-64B0-4CC2-D30F8B1867C2}"/>
              </a:ext>
            </a:extLst>
          </p:cNvPr>
          <p:cNvSpPr>
            <a:spLocks noGrp="1"/>
          </p:cNvSpPr>
          <p:nvPr>
            <p:ph type="title"/>
          </p:nvPr>
        </p:nvSpPr>
        <p:spPr>
          <a:xfrm>
            <a:off x="684211" y="293284"/>
            <a:ext cx="9010631" cy="1507067"/>
          </a:xfrm>
        </p:spPr>
        <p:txBody>
          <a:bodyPr/>
          <a:lstStyle/>
          <a:p>
            <a:r>
              <a:rPr lang="en-US" b="1" dirty="0"/>
              <a:t>Frequently Asked Questions, cont.</a:t>
            </a:r>
          </a:p>
        </p:txBody>
      </p:sp>
      <p:graphicFrame>
        <p:nvGraphicFramePr>
          <p:cNvPr id="20" name="Content Placeholder 2">
            <a:extLst>
              <a:ext uri="{FF2B5EF4-FFF2-40B4-BE49-F238E27FC236}">
                <a16:creationId xmlns:a16="http://schemas.microsoft.com/office/drawing/2014/main" id="{42EEBFFA-1A13-C409-FA1D-86C6CD082ABB}"/>
              </a:ext>
            </a:extLst>
          </p:cNvPr>
          <p:cNvGraphicFramePr>
            <a:graphicFrameLocks noGrp="1"/>
          </p:cNvGraphicFramePr>
          <p:nvPr>
            <p:ph idx="1"/>
            <p:extLst>
              <p:ext uri="{D42A27DB-BD31-4B8C-83A1-F6EECF244321}">
                <p14:modId xmlns:p14="http://schemas.microsoft.com/office/powerpoint/2010/main" val="2496840110"/>
              </p:ext>
            </p:extLst>
          </p:nvPr>
        </p:nvGraphicFramePr>
        <p:xfrm>
          <a:off x="684212" y="1414272"/>
          <a:ext cx="10044748" cy="5150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6244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4091-AF3D-0E35-D3E4-6B600FAB09D5}"/>
              </a:ext>
            </a:extLst>
          </p:cNvPr>
          <p:cNvSpPr>
            <a:spLocks noGrp="1"/>
          </p:cNvSpPr>
          <p:nvPr>
            <p:ph type="title"/>
          </p:nvPr>
        </p:nvSpPr>
        <p:spPr>
          <a:xfrm>
            <a:off x="684211" y="363388"/>
            <a:ext cx="8534400" cy="1507067"/>
          </a:xfrm>
        </p:spPr>
        <p:txBody>
          <a:bodyPr/>
          <a:lstStyle/>
          <a:p>
            <a:r>
              <a:rPr lang="en-US" b="1" dirty="0"/>
              <a:t>Bahamas Programs</a:t>
            </a:r>
          </a:p>
        </p:txBody>
      </p:sp>
      <p:sp>
        <p:nvSpPr>
          <p:cNvPr id="3" name="Content Placeholder 2">
            <a:extLst>
              <a:ext uri="{FF2B5EF4-FFF2-40B4-BE49-F238E27FC236}">
                <a16:creationId xmlns:a16="http://schemas.microsoft.com/office/drawing/2014/main" id="{F30540BE-F8BB-C63F-1428-B08C9AFBBCE3}"/>
              </a:ext>
            </a:extLst>
          </p:cNvPr>
          <p:cNvSpPr>
            <a:spLocks noGrp="1"/>
          </p:cNvSpPr>
          <p:nvPr>
            <p:ph sz="half" idx="1"/>
          </p:nvPr>
        </p:nvSpPr>
        <p:spPr>
          <a:xfrm>
            <a:off x="684211" y="1985955"/>
            <a:ext cx="5646191" cy="2900921"/>
          </a:xfrm>
        </p:spPr>
        <p:txBody>
          <a:bodyPr>
            <a:noAutofit/>
          </a:bodyPr>
          <a:lstStyle/>
          <a:p>
            <a:r>
              <a:rPr lang="en-US" sz="1800" b="1" dirty="0"/>
              <a:t>Bahamas Adventure 6-8 </a:t>
            </a:r>
            <a:r>
              <a:rPr lang="en-US" sz="1800" dirty="0"/>
              <a:t>(6 days/5 nights) </a:t>
            </a:r>
          </a:p>
          <a:p>
            <a:pPr lvl="1"/>
            <a:r>
              <a:rPr lang="en-US" dirty="0"/>
              <a:t>Crew Size: 6-8 participants</a:t>
            </a:r>
          </a:p>
          <a:p>
            <a:pPr lvl="1"/>
            <a:r>
              <a:rPr lang="en-US" dirty="0"/>
              <a:t>BA 071024 A</a:t>
            </a:r>
          </a:p>
          <a:p>
            <a:r>
              <a:rPr lang="en-US" sz="1800" b="1" dirty="0"/>
              <a:t>Bahamas Adventure 10-12 </a:t>
            </a:r>
            <a:r>
              <a:rPr lang="en-US" sz="1800" dirty="0"/>
              <a:t>(6 days/5 nights)</a:t>
            </a:r>
          </a:p>
          <a:p>
            <a:pPr lvl="1"/>
            <a:r>
              <a:rPr lang="en-US" dirty="0"/>
              <a:t>Crew Size: 10-12 participants</a:t>
            </a:r>
          </a:p>
          <a:p>
            <a:pPr lvl="1"/>
            <a:r>
              <a:rPr lang="en-US" dirty="0"/>
              <a:t>BS 071024 A</a:t>
            </a:r>
          </a:p>
        </p:txBody>
      </p:sp>
      <p:sp>
        <p:nvSpPr>
          <p:cNvPr id="4" name="Content Placeholder 3">
            <a:extLst>
              <a:ext uri="{FF2B5EF4-FFF2-40B4-BE49-F238E27FC236}">
                <a16:creationId xmlns:a16="http://schemas.microsoft.com/office/drawing/2014/main" id="{B3512D0D-5DCD-F0CC-FBC5-D9BA3653C2F3}"/>
              </a:ext>
            </a:extLst>
          </p:cNvPr>
          <p:cNvSpPr>
            <a:spLocks noGrp="1"/>
          </p:cNvSpPr>
          <p:nvPr>
            <p:ph sz="half" idx="2"/>
          </p:nvPr>
        </p:nvSpPr>
        <p:spPr>
          <a:xfrm>
            <a:off x="6096000" y="1978988"/>
            <a:ext cx="4934479" cy="1678612"/>
          </a:xfrm>
        </p:spPr>
        <p:txBody>
          <a:bodyPr>
            <a:normAutofit/>
          </a:bodyPr>
          <a:lstStyle/>
          <a:p>
            <a:r>
              <a:rPr lang="en-US" sz="1800" b="1" dirty="0"/>
              <a:t>Bahamas Tall Ship </a:t>
            </a:r>
            <a:r>
              <a:rPr lang="en-US" sz="1800" dirty="0"/>
              <a:t>(6 days/5 nights)</a:t>
            </a:r>
          </a:p>
          <a:p>
            <a:pPr lvl="1"/>
            <a:r>
              <a:rPr lang="en-US" dirty="0"/>
              <a:t>Crew Size: 18-20 participants</a:t>
            </a:r>
          </a:p>
          <a:p>
            <a:pPr lvl="1"/>
            <a:r>
              <a:rPr lang="en-US" dirty="0"/>
              <a:t>BT 071024 A</a:t>
            </a:r>
          </a:p>
        </p:txBody>
      </p:sp>
      <p:sp>
        <p:nvSpPr>
          <p:cNvPr id="8" name="TextBox 7">
            <a:extLst>
              <a:ext uri="{FF2B5EF4-FFF2-40B4-BE49-F238E27FC236}">
                <a16:creationId xmlns:a16="http://schemas.microsoft.com/office/drawing/2014/main" id="{9207E42F-283D-0C42-FD31-1E7D400F764A}"/>
              </a:ext>
            </a:extLst>
          </p:cNvPr>
          <p:cNvSpPr txBox="1"/>
          <p:nvPr/>
        </p:nvSpPr>
        <p:spPr>
          <a:xfrm>
            <a:off x="684211" y="1455768"/>
            <a:ext cx="3624549" cy="523220"/>
          </a:xfrm>
          <a:prstGeom prst="rect">
            <a:avLst/>
          </a:prstGeom>
          <a:noFill/>
        </p:spPr>
        <p:txBody>
          <a:bodyPr wrap="square" rtlCol="0">
            <a:spAutoFit/>
          </a:bodyPr>
          <a:lstStyle/>
          <a:p>
            <a:r>
              <a:rPr lang="en-US" sz="2800" b="1" dirty="0">
                <a:hlinkClick r:id="rId2"/>
              </a:rPr>
              <a:t>Participant Guides</a:t>
            </a:r>
            <a:endParaRPr lang="en-US" sz="2800" b="1" dirty="0"/>
          </a:p>
        </p:txBody>
      </p:sp>
      <p:sp>
        <p:nvSpPr>
          <p:cNvPr id="5" name="Right Triangle 4">
            <a:extLst>
              <a:ext uri="{FF2B5EF4-FFF2-40B4-BE49-F238E27FC236}">
                <a16:creationId xmlns:a16="http://schemas.microsoft.com/office/drawing/2014/main" id="{4460CE23-853E-9998-88E4-0E996A1BAE31}"/>
              </a:ext>
            </a:extLst>
          </p:cNvPr>
          <p:cNvSpPr/>
          <p:nvPr/>
        </p:nvSpPr>
        <p:spPr>
          <a:xfrm flipH="1">
            <a:off x="5706736" y="1762699"/>
            <a:ext cx="6485263" cy="5095301"/>
          </a:xfrm>
          <a:prstGeom prst="rtTriangle">
            <a:avLst/>
          </a:prstGeom>
          <a:blipFill>
            <a:blip r:embed="rId3">
              <a:alphaModFix/>
              <a:extLst>
                <a:ext uri="{BEBA8EAE-BF5A-486C-A8C5-ECC9F3942E4B}">
                  <a14:imgProps xmlns:a14="http://schemas.microsoft.com/office/drawing/2010/main">
                    <a14:imgLayer r:embed="rId4">
                      <a14:imgEffect>
                        <a14:brightnessContrast bright="-15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017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A438-4EF4-08D1-34D2-049A430434D7}"/>
              </a:ext>
            </a:extLst>
          </p:cNvPr>
          <p:cNvSpPr>
            <a:spLocks noGrp="1"/>
          </p:cNvSpPr>
          <p:nvPr>
            <p:ph type="title"/>
          </p:nvPr>
        </p:nvSpPr>
        <p:spPr>
          <a:xfrm>
            <a:off x="499532" y="454828"/>
            <a:ext cx="8534400" cy="1507067"/>
          </a:xfrm>
        </p:spPr>
        <p:txBody>
          <a:bodyPr/>
          <a:lstStyle/>
          <a:p>
            <a:r>
              <a:rPr lang="en-US" b="1" dirty="0"/>
              <a:t>Eligibility</a:t>
            </a:r>
          </a:p>
        </p:txBody>
      </p:sp>
      <p:sp>
        <p:nvSpPr>
          <p:cNvPr id="3" name="Text Placeholder 2">
            <a:extLst>
              <a:ext uri="{FF2B5EF4-FFF2-40B4-BE49-F238E27FC236}">
                <a16:creationId xmlns:a16="http://schemas.microsoft.com/office/drawing/2014/main" id="{96303619-CBC9-185C-3D04-8EB6A5700855}"/>
              </a:ext>
            </a:extLst>
          </p:cNvPr>
          <p:cNvSpPr>
            <a:spLocks noGrp="1"/>
          </p:cNvSpPr>
          <p:nvPr>
            <p:ph type="body" idx="1"/>
          </p:nvPr>
        </p:nvSpPr>
        <p:spPr>
          <a:xfrm>
            <a:off x="499532" y="1920050"/>
            <a:ext cx="4649787" cy="576262"/>
          </a:xfrm>
        </p:spPr>
        <p:txBody>
          <a:bodyPr/>
          <a:lstStyle/>
          <a:p>
            <a:r>
              <a:rPr lang="en-US" dirty="0"/>
              <a:t>General Eligibility</a:t>
            </a:r>
          </a:p>
        </p:txBody>
      </p:sp>
      <p:sp>
        <p:nvSpPr>
          <p:cNvPr id="4" name="Content Placeholder 3">
            <a:extLst>
              <a:ext uri="{FF2B5EF4-FFF2-40B4-BE49-F238E27FC236}">
                <a16:creationId xmlns:a16="http://schemas.microsoft.com/office/drawing/2014/main" id="{5210F5C6-3A2C-AE28-A4FE-70CEF6B5C1D7}"/>
              </a:ext>
            </a:extLst>
          </p:cNvPr>
          <p:cNvSpPr>
            <a:spLocks noGrp="1"/>
          </p:cNvSpPr>
          <p:nvPr>
            <p:ph sz="half" idx="2"/>
          </p:nvPr>
        </p:nvSpPr>
        <p:spPr>
          <a:xfrm>
            <a:off x="499532" y="2581846"/>
            <a:ext cx="4937655" cy="3030538"/>
          </a:xfrm>
        </p:spPr>
        <p:txBody>
          <a:bodyPr>
            <a:normAutofit fontScale="92500" lnSpcReduction="20000"/>
          </a:bodyPr>
          <a:lstStyle/>
          <a:p>
            <a:r>
              <a:rPr lang="en-US" b="1" dirty="0"/>
              <a:t>Registered Member of BSA</a:t>
            </a:r>
          </a:p>
          <a:p>
            <a:r>
              <a:rPr lang="en-US" b="1" dirty="0"/>
              <a:t>BSA Swim Classification-Swimmer</a:t>
            </a:r>
          </a:p>
          <a:p>
            <a:r>
              <a:rPr lang="en-US" b="1" dirty="0"/>
              <a:t>13 years of age</a:t>
            </a:r>
          </a:p>
          <a:p>
            <a:r>
              <a:rPr lang="en-US" b="1" dirty="0"/>
              <a:t>Medically Approved to Participate</a:t>
            </a:r>
          </a:p>
          <a:p>
            <a:pPr lvl="1"/>
            <a:r>
              <a:rPr lang="en-US" dirty="0"/>
              <a:t>(BSA AHMR)</a:t>
            </a:r>
          </a:p>
          <a:p>
            <a:r>
              <a:rPr lang="en-US" b="1" dirty="0"/>
              <a:t>Able to Obtain a Passport</a:t>
            </a:r>
          </a:p>
        </p:txBody>
      </p:sp>
      <p:sp>
        <p:nvSpPr>
          <p:cNvPr id="5" name="Text Placeholder 4">
            <a:extLst>
              <a:ext uri="{FF2B5EF4-FFF2-40B4-BE49-F238E27FC236}">
                <a16:creationId xmlns:a16="http://schemas.microsoft.com/office/drawing/2014/main" id="{3E10304D-1487-C712-4AD0-9F7BA4F29F6F}"/>
              </a:ext>
            </a:extLst>
          </p:cNvPr>
          <p:cNvSpPr>
            <a:spLocks noGrp="1"/>
          </p:cNvSpPr>
          <p:nvPr>
            <p:ph type="body" sz="quarter" idx="3"/>
          </p:nvPr>
        </p:nvSpPr>
        <p:spPr>
          <a:xfrm>
            <a:off x="5437187" y="1920050"/>
            <a:ext cx="4665134" cy="576262"/>
          </a:xfrm>
        </p:spPr>
        <p:txBody>
          <a:bodyPr/>
          <a:lstStyle/>
          <a:p>
            <a:r>
              <a:rPr lang="en-US" dirty="0"/>
              <a:t>Adult Leader Eligibility</a:t>
            </a:r>
          </a:p>
        </p:txBody>
      </p:sp>
      <p:sp>
        <p:nvSpPr>
          <p:cNvPr id="6" name="Content Placeholder 5">
            <a:extLst>
              <a:ext uri="{FF2B5EF4-FFF2-40B4-BE49-F238E27FC236}">
                <a16:creationId xmlns:a16="http://schemas.microsoft.com/office/drawing/2014/main" id="{A4C9EF0E-A8BF-9E26-DC28-F3536B374966}"/>
              </a:ext>
            </a:extLst>
          </p:cNvPr>
          <p:cNvSpPr>
            <a:spLocks noGrp="1"/>
          </p:cNvSpPr>
          <p:nvPr>
            <p:ph sz="quarter" idx="4"/>
          </p:nvPr>
        </p:nvSpPr>
        <p:spPr>
          <a:xfrm>
            <a:off x="5437187" y="2581846"/>
            <a:ext cx="4929188" cy="3550730"/>
          </a:xfrm>
        </p:spPr>
        <p:txBody>
          <a:bodyPr>
            <a:normAutofit fontScale="92500" lnSpcReduction="20000"/>
          </a:bodyPr>
          <a:lstStyle/>
          <a:p>
            <a:r>
              <a:rPr lang="en-US" b="1" dirty="0"/>
              <a:t>Registered Member of BSA</a:t>
            </a:r>
          </a:p>
          <a:p>
            <a:r>
              <a:rPr lang="en-US" b="1" dirty="0"/>
              <a:t>BSA Swim Classification-Swimmer</a:t>
            </a:r>
          </a:p>
          <a:p>
            <a:r>
              <a:rPr lang="en-US" b="1" dirty="0"/>
              <a:t>Medically Approved to Participate</a:t>
            </a:r>
          </a:p>
          <a:p>
            <a:r>
              <a:rPr lang="en-US" b="1" dirty="0"/>
              <a:t>Completed Training Certificates</a:t>
            </a:r>
          </a:p>
          <a:p>
            <a:pPr lvl="1"/>
            <a:r>
              <a:rPr lang="en-US" dirty="0"/>
              <a:t>YPT, Safe Swim Defense, Safety Afloat, Haz. Weather, and one adult must have WFA and one adult must be CPR/AED certified.</a:t>
            </a:r>
          </a:p>
          <a:p>
            <a:r>
              <a:rPr lang="en-US" b="1" dirty="0"/>
              <a:t>21 years of age or older</a:t>
            </a:r>
          </a:p>
          <a:p>
            <a:r>
              <a:rPr lang="en-US" dirty="0">
                <a:hlinkClick r:id="rId2"/>
              </a:rPr>
              <a:t>Ratios </a:t>
            </a:r>
            <a:r>
              <a:rPr lang="en-US" dirty="0"/>
              <a:t>of males to females and youth to adults</a:t>
            </a:r>
          </a:p>
          <a:p>
            <a:endParaRPr lang="en-US" dirty="0"/>
          </a:p>
        </p:txBody>
      </p:sp>
    </p:spTree>
    <p:extLst>
      <p:ext uri="{BB962C8B-B14F-4D97-AF65-F5344CB8AC3E}">
        <p14:creationId xmlns:p14="http://schemas.microsoft.com/office/powerpoint/2010/main" val="340671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D17A-31B0-67C3-090B-D6E809988474}"/>
              </a:ext>
            </a:extLst>
          </p:cNvPr>
          <p:cNvSpPr>
            <a:spLocks noGrp="1"/>
          </p:cNvSpPr>
          <p:nvPr>
            <p:ph type="title"/>
          </p:nvPr>
        </p:nvSpPr>
        <p:spPr>
          <a:xfrm>
            <a:off x="684211" y="310706"/>
            <a:ext cx="8534400" cy="1507067"/>
          </a:xfrm>
        </p:spPr>
        <p:txBody>
          <a:bodyPr/>
          <a:lstStyle/>
          <a:p>
            <a:r>
              <a:rPr lang="en-US" b="1" dirty="0"/>
              <a:t>Paperwork</a:t>
            </a:r>
          </a:p>
        </p:txBody>
      </p:sp>
      <p:sp>
        <p:nvSpPr>
          <p:cNvPr id="3" name="Text Placeholder 2">
            <a:extLst>
              <a:ext uri="{FF2B5EF4-FFF2-40B4-BE49-F238E27FC236}">
                <a16:creationId xmlns:a16="http://schemas.microsoft.com/office/drawing/2014/main" id="{C55846E2-84E1-2704-3713-72CCBB83ECC1}"/>
              </a:ext>
            </a:extLst>
          </p:cNvPr>
          <p:cNvSpPr>
            <a:spLocks noGrp="1"/>
          </p:cNvSpPr>
          <p:nvPr>
            <p:ph type="body" idx="1"/>
          </p:nvPr>
        </p:nvSpPr>
        <p:spPr>
          <a:xfrm>
            <a:off x="684211" y="1529642"/>
            <a:ext cx="4649787" cy="576262"/>
          </a:xfrm>
        </p:spPr>
        <p:txBody>
          <a:bodyPr/>
          <a:lstStyle/>
          <a:p>
            <a:r>
              <a:rPr lang="en-US" dirty="0"/>
              <a:t>At a Glance-By Crew</a:t>
            </a:r>
          </a:p>
        </p:txBody>
      </p:sp>
      <p:sp>
        <p:nvSpPr>
          <p:cNvPr id="4" name="Content Placeholder 3">
            <a:extLst>
              <a:ext uri="{FF2B5EF4-FFF2-40B4-BE49-F238E27FC236}">
                <a16:creationId xmlns:a16="http://schemas.microsoft.com/office/drawing/2014/main" id="{D5EEEFCF-1E60-3D73-6BE7-97F858C8B2D1}"/>
              </a:ext>
            </a:extLst>
          </p:cNvPr>
          <p:cNvSpPr>
            <a:spLocks noGrp="1"/>
          </p:cNvSpPr>
          <p:nvPr>
            <p:ph sz="half" idx="2"/>
          </p:nvPr>
        </p:nvSpPr>
        <p:spPr>
          <a:xfrm>
            <a:off x="684211" y="2129461"/>
            <a:ext cx="4937655" cy="4205237"/>
          </a:xfrm>
        </p:spPr>
        <p:txBody>
          <a:bodyPr>
            <a:normAutofit fontScale="77500" lnSpcReduction="20000"/>
          </a:bodyPr>
          <a:lstStyle/>
          <a:p>
            <a:r>
              <a:rPr lang="en-US" b="1" dirty="0"/>
              <a:t>Crew Roster </a:t>
            </a:r>
            <a:r>
              <a:rPr lang="en-US" sz="1600" dirty="0"/>
              <a:t>(90 days prior to arrival)</a:t>
            </a:r>
          </a:p>
          <a:p>
            <a:r>
              <a:rPr lang="en-US" b="1" dirty="0">
                <a:hlinkClick r:id="rId2"/>
              </a:rPr>
              <a:t>Pre-Event Medical Screening</a:t>
            </a:r>
            <a:endParaRPr lang="en-US" b="1" dirty="0"/>
          </a:p>
          <a:p>
            <a:pPr lvl="1"/>
            <a:r>
              <a:rPr lang="en-US" dirty="0"/>
              <a:t>Should be filled out just prior to departing for Sea Base.</a:t>
            </a:r>
          </a:p>
          <a:p>
            <a:r>
              <a:rPr lang="en-US" b="1" dirty="0">
                <a:hlinkClick r:id="rId3"/>
              </a:rPr>
              <a:t>Vessel Liability Waiver </a:t>
            </a:r>
            <a:r>
              <a:rPr lang="en-US" sz="1200" dirty="0"/>
              <a:t>(first 2 spots left blank)</a:t>
            </a:r>
          </a:p>
          <a:p>
            <a:pPr lvl="1"/>
            <a:r>
              <a:rPr lang="en-US" dirty="0"/>
              <a:t>Have parents sign for youth prior to departing</a:t>
            </a:r>
          </a:p>
          <a:p>
            <a:r>
              <a:rPr lang="en-US" b="1" dirty="0">
                <a:hlinkClick r:id="rId4"/>
              </a:rPr>
              <a:t>Unit Swim Classification</a:t>
            </a:r>
            <a:endParaRPr lang="en-US" b="1" dirty="0"/>
          </a:p>
          <a:p>
            <a:r>
              <a:rPr lang="en-US" b="1" dirty="0">
                <a:hlinkClick r:id="rId5"/>
              </a:rPr>
              <a:t>BSA AHMR </a:t>
            </a:r>
            <a:r>
              <a:rPr lang="en-US" sz="1600" dirty="0"/>
              <a:t>(BSA Medical) </a:t>
            </a:r>
          </a:p>
          <a:p>
            <a:pPr lvl="1"/>
            <a:r>
              <a:rPr lang="en-US" sz="1700" dirty="0"/>
              <a:t>Must be 2019 version</a:t>
            </a:r>
          </a:p>
          <a:p>
            <a:pPr lvl="1"/>
            <a:r>
              <a:rPr lang="en-US" sz="1700" dirty="0"/>
              <a:t>Good for one year</a:t>
            </a:r>
          </a:p>
          <a:p>
            <a:pPr lvl="1"/>
            <a:r>
              <a:rPr lang="en-US" sz="1600" dirty="0"/>
              <a:t>Copies of Insurance Cards (Front &amp; Back)</a:t>
            </a:r>
          </a:p>
          <a:p>
            <a:r>
              <a:rPr lang="en-US" sz="1800" b="1" dirty="0">
                <a:solidFill>
                  <a:schemeClr val="bg2">
                    <a:lumMod val="50000"/>
                  </a:schemeClr>
                </a:solidFill>
              </a:rPr>
              <a:t>Passport</a:t>
            </a:r>
          </a:p>
          <a:p>
            <a:r>
              <a:rPr lang="en-US" sz="1800" b="1" dirty="0">
                <a:solidFill>
                  <a:schemeClr val="bg2">
                    <a:lumMod val="50000"/>
                  </a:schemeClr>
                </a:solidFill>
              </a:rPr>
              <a:t>Bahamas Consent Form </a:t>
            </a:r>
            <a:r>
              <a:rPr lang="en-US" sz="1800" dirty="0">
                <a:solidFill>
                  <a:schemeClr val="bg2">
                    <a:lumMod val="50000"/>
                  </a:schemeClr>
                </a:solidFill>
              </a:rPr>
              <a:t>for youth who are traveling without a parent</a:t>
            </a:r>
            <a:endParaRPr lang="en-US" sz="1800" b="1" dirty="0">
              <a:solidFill>
                <a:schemeClr val="bg2">
                  <a:lumMod val="50000"/>
                </a:schemeClr>
              </a:solidFill>
            </a:endParaRPr>
          </a:p>
        </p:txBody>
      </p:sp>
      <p:sp>
        <p:nvSpPr>
          <p:cNvPr id="5" name="Text Placeholder 4">
            <a:extLst>
              <a:ext uri="{FF2B5EF4-FFF2-40B4-BE49-F238E27FC236}">
                <a16:creationId xmlns:a16="http://schemas.microsoft.com/office/drawing/2014/main" id="{E164E499-614B-0AC8-6E47-2B89A0FB52E6}"/>
              </a:ext>
            </a:extLst>
          </p:cNvPr>
          <p:cNvSpPr>
            <a:spLocks noGrp="1"/>
          </p:cNvSpPr>
          <p:nvPr>
            <p:ph type="body" sz="quarter" idx="3"/>
          </p:nvPr>
        </p:nvSpPr>
        <p:spPr>
          <a:xfrm>
            <a:off x="5621866" y="1529642"/>
            <a:ext cx="5659406" cy="576262"/>
          </a:xfrm>
        </p:spPr>
        <p:txBody>
          <a:bodyPr/>
          <a:lstStyle/>
          <a:p>
            <a:r>
              <a:rPr lang="en-US" dirty="0"/>
              <a:t>At a Glance-For Adults age 21+</a:t>
            </a:r>
          </a:p>
        </p:txBody>
      </p:sp>
      <p:sp>
        <p:nvSpPr>
          <p:cNvPr id="6" name="Content Placeholder 5">
            <a:extLst>
              <a:ext uri="{FF2B5EF4-FFF2-40B4-BE49-F238E27FC236}">
                <a16:creationId xmlns:a16="http://schemas.microsoft.com/office/drawing/2014/main" id="{81FE04BA-5233-2150-9CB9-E2CE6BCBB813}"/>
              </a:ext>
            </a:extLst>
          </p:cNvPr>
          <p:cNvSpPr>
            <a:spLocks noGrp="1"/>
          </p:cNvSpPr>
          <p:nvPr>
            <p:ph sz="quarter" idx="4"/>
          </p:nvPr>
        </p:nvSpPr>
        <p:spPr>
          <a:xfrm>
            <a:off x="5333998" y="2105904"/>
            <a:ext cx="4929188" cy="4063248"/>
          </a:xfrm>
        </p:spPr>
        <p:txBody>
          <a:bodyPr>
            <a:normAutofit fontScale="77500" lnSpcReduction="20000"/>
          </a:bodyPr>
          <a:lstStyle/>
          <a:p>
            <a:r>
              <a:rPr lang="en-US" sz="2400" b="1" dirty="0"/>
              <a:t>At least one adult leader</a:t>
            </a:r>
          </a:p>
          <a:p>
            <a:pPr lvl="1"/>
            <a:r>
              <a:rPr lang="en-US" sz="1900" dirty="0"/>
              <a:t>CPR/AED</a:t>
            </a:r>
          </a:p>
          <a:p>
            <a:pPr lvl="1"/>
            <a:r>
              <a:rPr lang="en-US" sz="1900" dirty="0"/>
              <a:t>Wilderness First Aid or greater certification (course must have in-person section)</a:t>
            </a:r>
          </a:p>
          <a:p>
            <a:r>
              <a:rPr lang="en-US" sz="2400" b="1" dirty="0"/>
              <a:t>Each adult leader</a:t>
            </a:r>
          </a:p>
          <a:p>
            <a:pPr lvl="1"/>
            <a:r>
              <a:rPr lang="en-US" sz="1900" dirty="0"/>
              <a:t>Youth Protection Certificate</a:t>
            </a:r>
          </a:p>
          <a:p>
            <a:pPr lvl="1"/>
            <a:r>
              <a:rPr lang="en-US" sz="1900" dirty="0"/>
              <a:t>Safe Swim Defense Certificate</a:t>
            </a:r>
          </a:p>
          <a:p>
            <a:pPr lvl="1"/>
            <a:r>
              <a:rPr lang="en-US" sz="1900" dirty="0"/>
              <a:t>Safety Afloat Certificate</a:t>
            </a:r>
          </a:p>
          <a:p>
            <a:pPr lvl="1"/>
            <a:r>
              <a:rPr lang="en-US" sz="1900" dirty="0"/>
              <a:t>Hazardous Weather Certificate</a:t>
            </a:r>
            <a:endParaRPr lang="en-US" sz="1400" dirty="0"/>
          </a:p>
        </p:txBody>
      </p:sp>
    </p:spTree>
    <p:extLst>
      <p:ext uri="{BB962C8B-B14F-4D97-AF65-F5344CB8AC3E}">
        <p14:creationId xmlns:p14="http://schemas.microsoft.com/office/powerpoint/2010/main" val="122272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4288A7-AD80-B143-0DFF-F8EFC174D7B0}"/>
              </a:ext>
            </a:extLst>
          </p:cNvPr>
          <p:cNvSpPr>
            <a:spLocks noGrp="1"/>
          </p:cNvSpPr>
          <p:nvPr>
            <p:ph type="title"/>
          </p:nvPr>
        </p:nvSpPr>
        <p:spPr>
          <a:xfrm>
            <a:off x="867092" y="159172"/>
            <a:ext cx="9581452" cy="1507067"/>
          </a:xfrm>
        </p:spPr>
        <p:txBody>
          <a:bodyPr/>
          <a:lstStyle/>
          <a:p>
            <a:r>
              <a:rPr lang="en-US" b="1" dirty="0"/>
              <a:t>Common mistakes on the medical</a:t>
            </a:r>
          </a:p>
        </p:txBody>
      </p:sp>
      <p:pic>
        <p:nvPicPr>
          <p:cNvPr id="11" name="Picture 10">
            <a:extLst>
              <a:ext uri="{FF2B5EF4-FFF2-40B4-BE49-F238E27FC236}">
                <a16:creationId xmlns:a16="http://schemas.microsoft.com/office/drawing/2014/main" id="{3EF2DDF5-FB5B-66C2-95BC-BDF62E79458F}"/>
              </a:ext>
            </a:extLst>
          </p:cNvPr>
          <p:cNvPicPr>
            <a:picLocks noChangeAspect="1"/>
          </p:cNvPicPr>
          <p:nvPr/>
        </p:nvPicPr>
        <p:blipFill>
          <a:blip r:embed="rId2"/>
          <a:stretch>
            <a:fillRect/>
          </a:stretch>
        </p:blipFill>
        <p:spPr>
          <a:xfrm>
            <a:off x="358320" y="1499616"/>
            <a:ext cx="3714954" cy="4834128"/>
          </a:xfrm>
          <a:prstGeom prst="rect">
            <a:avLst/>
          </a:prstGeom>
        </p:spPr>
      </p:pic>
      <p:pic>
        <p:nvPicPr>
          <p:cNvPr id="13" name="Picture 12">
            <a:extLst>
              <a:ext uri="{FF2B5EF4-FFF2-40B4-BE49-F238E27FC236}">
                <a16:creationId xmlns:a16="http://schemas.microsoft.com/office/drawing/2014/main" id="{ABB9B710-1D09-6D61-8F88-725F2F98770E}"/>
              </a:ext>
            </a:extLst>
          </p:cNvPr>
          <p:cNvPicPr>
            <a:picLocks noChangeAspect="1"/>
          </p:cNvPicPr>
          <p:nvPr/>
        </p:nvPicPr>
        <p:blipFill>
          <a:blip r:embed="rId3"/>
          <a:stretch>
            <a:fillRect/>
          </a:stretch>
        </p:blipFill>
        <p:spPr>
          <a:xfrm>
            <a:off x="4313927" y="1499616"/>
            <a:ext cx="3564145" cy="4834128"/>
          </a:xfrm>
          <a:prstGeom prst="rect">
            <a:avLst/>
          </a:prstGeom>
        </p:spPr>
      </p:pic>
      <p:pic>
        <p:nvPicPr>
          <p:cNvPr id="15" name="Picture 14">
            <a:extLst>
              <a:ext uri="{FF2B5EF4-FFF2-40B4-BE49-F238E27FC236}">
                <a16:creationId xmlns:a16="http://schemas.microsoft.com/office/drawing/2014/main" id="{6D3FD7D1-D2DC-B62C-C020-E47ECA0D4455}"/>
              </a:ext>
            </a:extLst>
          </p:cNvPr>
          <p:cNvPicPr>
            <a:picLocks noChangeAspect="1"/>
          </p:cNvPicPr>
          <p:nvPr/>
        </p:nvPicPr>
        <p:blipFill>
          <a:blip r:embed="rId4"/>
          <a:stretch>
            <a:fillRect/>
          </a:stretch>
        </p:blipFill>
        <p:spPr>
          <a:xfrm>
            <a:off x="8118725" y="1499616"/>
            <a:ext cx="3640665" cy="4834128"/>
          </a:xfrm>
          <a:prstGeom prst="rect">
            <a:avLst/>
          </a:prstGeom>
        </p:spPr>
      </p:pic>
    </p:spTree>
    <p:extLst>
      <p:ext uri="{BB962C8B-B14F-4D97-AF65-F5344CB8AC3E}">
        <p14:creationId xmlns:p14="http://schemas.microsoft.com/office/powerpoint/2010/main" val="356131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at in the water&#10;&#10;Description automatically generated with low confidence">
            <a:extLst>
              <a:ext uri="{FF2B5EF4-FFF2-40B4-BE49-F238E27FC236}">
                <a16:creationId xmlns:a16="http://schemas.microsoft.com/office/drawing/2014/main" id="{2AAEED47-E525-1775-73FE-2139E909B09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7877" r="29456"/>
          <a:stretch/>
        </p:blipFill>
        <p:spPr bwMode="auto">
          <a:xfrm>
            <a:off x="-3175" y="10"/>
            <a:ext cx="12192000" cy="6857990"/>
          </a:xfrm>
          <a:prstGeom prst="rect">
            <a:avLst/>
          </a:prstGeom>
          <a:noFill/>
        </p:spPr>
      </p:pic>
      <p:sp>
        <p:nvSpPr>
          <p:cNvPr id="2" name="Title 1">
            <a:extLst>
              <a:ext uri="{FF2B5EF4-FFF2-40B4-BE49-F238E27FC236}">
                <a16:creationId xmlns:a16="http://schemas.microsoft.com/office/drawing/2014/main" id="{71B1A44A-3B56-0AB7-0A6F-5977E0C20F9A}"/>
              </a:ext>
            </a:extLst>
          </p:cNvPr>
          <p:cNvSpPr>
            <a:spLocks noGrp="1"/>
          </p:cNvSpPr>
          <p:nvPr>
            <p:ph type="title"/>
          </p:nvPr>
        </p:nvSpPr>
        <p:spPr>
          <a:xfrm>
            <a:off x="664730" y="0"/>
            <a:ext cx="8534400" cy="1507067"/>
          </a:xfrm>
        </p:spPr>
        <p:txBody>
          <a:bodyPr>
            <a:normAutofit/>
          </a:bodyPr>
          <a:lstStyle/>
          <a:p>
            <a:r>
              <a:rPr lang="en-US" b="1" dirty="0"/>
              <a:t>Bahamas Adventures Overview</a:t>
            </a:r>
          </a:p>
        </p:txBody>
      </p:sp>
      <p:sp>
        <p:nvSpPr>
          <p:cNvPr id="3" name="Content Placeholder 2">
            <a:extLst>
              <a:ext uri="{FF2B5EF4-FFF2-40B4-BE49-F238E27FC236}">
                <a16:creationId xmlns:a16="http://schemas.microsoft.com/office/drawing/2014/main" id="{A4ECDB42-5B1B-5E05-B711-B7CEAD42DF45}"/>
              </a:ext>
            </a:extLst>
          </p:cNvPr>
          <p:cNvSpPr>
            <a:spLocks noGrp="1"/>
          </p:cNvSpPr>
          <p:nvPr>
            <p:ph idx="1"/>
          </p:nvPr>
        </p:nvSpPr>
        <p:spPr>
          <a:xfrm>
            <a:off x="664730" y="992549"/>
            <a:ext cx="9179116" cy="5241207"/>
          </a:xfrm>
        </p:spPr>
        <p:txBody>
          <a:bodyPr>
            <a:normAutofit fontScale="85000" lnSpcReduction="10000"/>
          </a:bodyPr>
          <a:lstStyle/>
          <a:p>
            <a:pPr>
              <a:lnSpc>
                <a:spcPct val="90000"/>
              </a:lnSpc>
            </a:pPr>
            <a:r>
              <a:rPr lang="en-US" b="1" dirty="0">
                <a:solidFill>
                  <a:schemeClr val="tx1"/>
                </a:solidFill>
              </a:rPr>
              <a:t>6 day/5 night adventure </a:t>
            </a:r>
            <a:r>
              <a:rPr lang="en-US" dirty="0">
                <a:solidFill>
                  <a:schemeClr val="tx1"/>
                </a:solidFill>
              </a:rPr>
              <a:t>(For example – Arrive to the dock ready to board your boat on Sunday, depart from the dock on Friday)</a:t>
            </a:r>
          </a:p>
          <a:p>
            <a:pPr>
              <a:lnSpc>
                <a:spcPct val="90000"/>
              </a:lnSpc>
            </a:pPr>
            <a:r>
              <a:rPr lang="en-US" b="1" dirty="0">
                <a:solidFill>
                  <a:schemeClr val="tx1"/>
                </a:solidFill>
              </a:rPr>
              <a:t>Arrival day: </a:t>
            </a:r>
            <a:r>
              <a:rPr lang="en-US" dirty="0">
                <a:solidFill>
                  <a:schemeClr val="tx1"/>
                </a:solidFill>
              </a:rPr>
              <a:t>Arrive between 1-4 pm at the Conch Inn &amp; Marina in Marsh </a:t>
            </a:r>
            <a:r>
              <a:rPr lang="en-US" dirty="0" err="1">
                <a:solidFill>
                  <a:schemeClr val="tx1"/>
                </a:solidFill>
              </a:rPr>
              <a:t>Harbour</a:t>
            </a:r>
            <a:r>
              <a:rPr lang="en-US" dirty="0">
                <a:solidFill>
                  <a:schemeClr val="tx1"/>
                </a:solidFill>
              </a:rPr>
              <a:t>, Bahamas</a:t>
            </a:r>
          </a:p>
          <a:p>
            <a:pPr lvl="2">
              <a:lnSpc>
                <a:spcPct val="90000"/>
              </a:lnSpc>
            </a:pPr>
            <a:r>
              <a:rPr lang="en-US" sz="2000" dirty="0">
                <a:solidFill>
                  <a:schemeClr val="tx1"/>
                </a:solidFill>
              </a:rPr>
              <a:t>Crews typically fly into Marsh </a:t>
            </a:r>
            <a:r>
              <a:rPr lang="en-US" sz="2000" dirty="0" err="1">
                <a:solidFill>
                  <a:schemeClr val="tx1"/>
                </a:solidFill>
              </a:rPr>
              <a:t>Harbour</a:t>
            </a:r>
            <a:r>
              <a:rPr lang="en-US" sz="2000" dirty="0">
                <a:solidFill>
                  <a:schemeClr val="tx1"/>
                </a:solidFill>
              </a:rPr>
              <a:t> Airport (Leonard M. Thompson International Airport).  From the airport, crews should take the first available taxi to Conch Inn &amp; Marina. Anticipate $5-10 per person per trip.</a:t>
            </a:r>
          </a:p>
          <a:p>
            <a:pPr lvl="2">
              <a:lnSpc>
                <a:spcPct val="90000"/>
              </a:lnSpc>
            </a:pPr>
            <a:r>
              <a:rPr lang="en-US" sz="2000" dirty="0">
                <a:solidFill>
                  <a:schemeClr val="tx1"/>
                </a:solidFill>
              </a:rPr>
              <a:t>Conch Inn &amp; Marina: 700 Bay St. Marsh </a:t>
            </a:r>
            <a:r>
              <a:rPr lang="en-US" sz="2000" dirty="0" err="1">
                <a:solidFill>
                  <a:schemeClr val="tx1"/>
                </a:solidFill>
              </a:rPr>
              <a:t>Harbour</a:t>
            </a:r>
            <a:r>
              <a:rPr lang="en-US" sz="2000" dirty="0">
                <a:solidFill>
                  <a:schemeClr val="tx1"/>
                </a:solidFill>
              </a:rPr>
              <a:t>, Bahamas</a:t>
            </a:r>
          </a:p>
          <a:p>
            <a:pPr lvl="1">
              <a:lnSpc>
                <a:spcPct val="90000"/>
              </a:lnSpc>
            </a:pPr>
            <a:r>
              <a:rPr lang="en-US" sz="2000" b="1" dirty="0">
                <a:solidFill>
                  <a:schemeClr val="tx1"/>
                </a:solidFill>
              </a:rPr>
              <a:t>Check-in: </a:t>
            </a:r>
            <a:r>
              <a:rPr lang="en-US" sz="2000" dirty="0">
                <a:solidFill>
                  <a:schemeClr val="tx1"/>
                </a:solidFill>
              </a:rPr>
              <a:t>Paperwork check and arrival briefing.  After boarding, there will be an orientation and a swim/snorkel review.  Your first night will be at anchor in a protected anchorage.   </a:t>
            </a:r>
          </a:p>
          <a:p>
            <a:pPr>
              <a:lnSpc>
                <a:spcPct val="90000"/>
              </a:lnSpc>
            </a:pPr>
            <a:r>
              <a:rPr lang="en-US" b="1" dirty="0">
                <a:solidFill>
                  <a:schemeClr val="tx1"/>
                </a:solidFill>
              </a:rPr>
              <a:t>Days 2-5: </a:t>
            </a:r>
            <a:r>
              <a:rPr lang="en-US" dirty="0">
                <a:solidFill>
                  <a:schemeClr val="tx1"/>
                </a:solidFill>
              </a:rPr>
              <a:t>Enjoying your adventure living and working aboard a sailing vessel, snorkeling the reefs of the Abaco Islands, learning to sail, and fishing along the way. You will have an opportunity to visit the outer Cays, which each have something unique to offer.  </a:t>
            </a:r>
          </a:p>
          <a:p>
            <a:pPr>
              <a:lnSpc>
                <a:spcPct val="90000"/>
              </a:lnSpc>
            </a:pPr>
            <a:r>
              <a:rPr lang="en-US" b="1" dirty="0">
                <a:solidFill>
                  <a:schemeClr val="tx1"/>
                </a:solidFill>
              </a:rPr>
              <a:t>Departure day: </a:t>
            </a:r>
            <a:r>
              <a:rPr lang="en-US" dirty="0">
                <a:solidFill>
                  <a:schemeClr val="tx1"/>
                </a:solidFill>
              </a:rPr>
              <a:t>Crew must be ready to depart from the dock as early as necessary but no later than 11:00 am.</a:t>
            </a:r>
          </a:p>
          <a:p>
            <a:pPr>
              <a:lnSpc>
                <a:spcPct val="90000"/>
              </a:lnSpc>
            </a:pPr>
            <a:r>
              <a:rPr lang="en-US" b="1" dirty="0">
                <a:solidFill>
                  <a:schemeClr val="tx1"/>
                </a:solidFill>
              </a:rPr>
              <a:t>Post- Adventure: </a:t>
            </a:r>
            <a:r>
              <a:rPr lang="en-US" dirty="0">
                <a:solidFill>
                  <a:schemeClr val="tx1"/>
                </a:solidFill>
              </a:rPr>
              <a:t>If you earned patches while you were at Sea Base Bahamas, i.e. Captain’s Club or BSA Snorkel, you can purchase earned patches from our Ship Store online at </a:t>
            </a:r>
            <a:r>
              <a:rPr lang="en-US" dirty="0">
                <a:solidFill>
                  <a:schemeClr val="tx1"/>
                </a:solidFill>
                <a:hlinkClick r:id="rId3">
                  <a:extLst>
                    <a:ext uri="{A12FA001-AC4F-418D-AE19-62706E023703}">
                      <ahyp:hlinkClr xmlns:ahyp="http://schemas.microsoft.com/office/drawing/2018/hyperlinkcolor" val="tx"/>
                    </a:ext>
                  </a:extLst>
                </a:hlinkClick>
              </a:rPr>
              <a:t>store.bsaseabase.org</a:t>
            </a:r>
            <a:endParaRPr lang="en-US" dirty="0">
              <a:solidFill>
                <a:schemeClr val="tx1"/>
              </a:solidFill>
            </a:endParaRPr>
          </a:p>
        </p:txBody>
      </p:sp>
    </p:spTree>
    <p:extLst>
      <p:ext uri="{BB962C8B-B14F-4D97-AF65-F5344CB8AC3E}">
        <p14:creationId xmlns:p14="http://schemas.microsoft.com/office/powerpoint/2010/main" val="371729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4B6F5-2A48-BB42-9881-D34B3EDFB632}"/>
              </a:ext>
            </a:extLst>
          </p:cNvPr>
          <p:cNvSpPr>
            <a:spLocks noGrp="1"/>
          </p:cNvSpPr>
          <p:nvPr>
            <p:ph type="title"/>
          </p:nvPr>
        </p:nvSpPr>
        <p:spPr>
          <a:xfrm>
            <a:off x="1090367" y="0"/>
            <a:ext cx="8534400" cy="1507067"/>
          </a:xfrm>
        </p:spPr>
        <p:txBody>
          <a:bodyPr/>
          <a:lstStyle/>
          <a:p>
            <a:r>
              <a:rPr lang="en-US" b="1" dirty="0"/>
              <a:t>Recommended Prep</a:t>
            </a:r>
          </a:p>
        </p:txBody>
      </p:sp>
      <p:sp>
        <p:nvSpPr>
          <p:cNvPr id="3" name="TextBox 2">
            <a:extLst>
              <a:ext uri="{FF2B5EF4-FFF2-40B4-BE49-F238E27FC236}">
                <a16:creationId xmlns:a16="http://schemas.microsoft.com/office/drawing/2014/main" id="{16ADED10-E448-B4BE-E889-4B18817716FA}"/>
              </a:ext>
            </a:extLst>
          </p:cNvPr>
          <p:cNvSpPr txBox="1"/>
          <p:nvPr/>
        </p:nvSpPr>
        <p:spPr>
          <a:xfrm>
            <a:off x="1090367" y="1168925"/>
            <a:ext cx="8345864" cy="5416868"/>
          </a:xfrm>
          <a:prstGeom prst="rect">
            <a:avLst/>
          </a:prstGeom>
          <a:noFill/>
        </p:spPr>
        <p:txBody>
          <a:bodyPr wrap="square" rtlCol="0">
            <a:spAutoFit/>
          </a:bodyPr>
          <a:lstStyle/>
          <a:p>
            <a:r>
              <a:rPr lang="en-US" sz="1600" b="1" dirty="0"/>
              <a:t>Prepared: </a:t>
            </a:r>
            <a:r>
              <a:rPr lang="en-US" sz="1600" dirty="0"/>
              <a:t>Sea Base Adventures are aquatics based and require participants to be fit, competent swimmers and hikers. It is recommended that your unit, in consultation with your local council BSA Aquatics Director or qualified swim instructor, develops a crew training regimen that includes both swimming and snorkeling. An adequate plan includes: </a:t>
            </a:r>
          </a:p>
          <a:p>
            <a:pPr marL="800100" lvl="1" indent="-342900">
              <a:buAutoNum type="arabicPeriod"/>
            </a:pPr>
            <a:r>
              <a:rPr lang="en-US" sz="1600" b="1" dirty="0">
                <a:hlinkClick r:id="rId2">
                  <a:extLst>
                    <a:ext uri="{A12FA001-AC4F-418D-AE19-62706E023703}">
                      <ahyp:hlinkClr xmlns:ahyp="http://schemas.microsoft.com/office/drawing/2018/hyperlinkcolor" val="tx"/>
                    </a:ext>
                  </a:extLst>
                </a:hlinkClick>
              </a:rPr>
              <a:t>BSA Swim Test. </a:t>
            </a:r>
            <a:r>
              <a:rPr lang="en-US" sz="1600" dirty="0"/>
              <a:t>Become strong, competent swimmers (monthly swimming sessions are recommended beginning 6 months prior to arrival). </a:t>
            </a:r>
          </a:p>
          <a:p>
            <a:pPr marL="800100" lvl="1" indent="-342900">
              <a:buAutoNum type="arabicPeriod"/>
            </a:pPr>
            <a:r>
              <a:rPr lang="en-US" sz="1600" b="1" dirty="0"/>
              <a:t>Snorkel. </a:t>
            </a:r>
            <a:r>
              <a:rPr lang="en-US" sz="1600" dirty="0"/>
              <a:t>Practice clearing a mask and snorkel. (</a:t>
            </a:r>
            <a:r>
              <a:rPr lang="en-US" sz="1600" dirty="0">
                <a:hlinkClick r:id="rId3">
                  <a:extLst>
                    <a:ext uri="{A12FA001-AC4F-418D-AE19-62706E023703}">
                      <ahyp:hlinkClr xmlns:ahyp="http://schemas.microsoft.com/office/drawing/2018/hyperlinkcolor" val="tx"/>
                    </a:ext>
                  </a:extLst>
                </a:hlinkClick>
              </a:rPr>
              <a:t>Snorkel BSA</a:t>
            </a:r>
            <a:r>
              <a:rPr lang="en-US" sz="1600" dirty="0"/>
              <a:t>)</a:t>
            </a:r>
          </a:p>
          <a:p>
            <a:pPr marL="800100" lvl="1" indent="-342900">
              <a:buAutoNum type="arabicPeriod"/>
            </a:pPr>
            <a:r>
              <a:rPr lang="en-US" sz="1600" b="1" dirty="0"/>
              <a:t>Practice</a:t>
            </a:r>
            <a:r>
              <a:rPr lang="en-US" sz="1600" dirty="0"/>
              <a:t> nautical map and compass navigation.</a:t>
            </a:r>
          </a:p>
          <a:p>
            <a:pPr marL="800100" lvl="1" indent="-342900">
              <a:buAutoNum type="arabicPeriod"/>
            </a:pPr>
            <a:r>
              <a:rPr lang="en-US" sz="1600" b="1" dirty="0"/>
              <a:t>Seek local instruction </a:t>
            </a:r>
            <a:r>
              <a:rPr lang="en-US" sz="1600" dirty="0"/>
              <a:t>regarding the use of VHF marine radios, safety flares, man overboard procedures and drill potential emergency situations.</a:t>
            </a:r>
          </a:p>
          <a:p>
            <a:pPr marL="800100" lvl="1" indent="-342900">
              <a:buAutoNum type="arabicPeriod"/>
            </a:pPr>
            <a:r>
              <a:rPr lang="en-US" sz="1600" b="1" dirty="0"/>
              <a:t>Adult leaders </a:t>
            </a:r>
            <a:r>
              <a:rPr lang="en-US" sz="1600" dirty="0"/>
              <a:t>play an important role in ensuring safety aboard and in the water. Adults must understand </a:t>
            </a:r>
            <a:r>
              <a:rPr lang="en-US" sz="1600" dirty="0">
                <a:hlinkClick r:id="rId4">
                  <a:extLst>
                    <a:ext uri="{A12FA001-AC4F-418D-AE19-62706E023703}">
                      <ahyp:hlinkClr xmlns:ahyp="http://schemas.microsoft.com/office/drawing/2018/hyperlinkcolor" val="tx"/>
                    </a:ext>
                  </a:extLst>
                </a:hlinkClick>
              </a:rPr>
              <a:t>Safe Swim Defense Training and Safety Afloat Training</a:t>
            </a:r>
            <a:r>
              <a:rPr lang="en-US" sz="1600" dirty="0"/>
              <a:t> Guidelines and be prepared to assist in emergency situations.</a:t>
            </a:r>
          </a:p>
          <a:p>
            <a:pPr marL="800100" lvl="1" indent="-342900">
              <a:buAutoNum type="arabicPeriod"/>
            </a:pPr>
            <a:r>
              <a:rPr lang="en-US" sz="1600" b="1" dirty="0"/>
              <a:t>Review</a:t>
            </a:r>
            <a:r>
              <a:rPr lang="en-US" sz="1600" dirty="0"/>
              <a:t> </a:t>
            </a:r>
            <a:r>
              <a:rPr lang="en-US" sz="1600" dirty="0">
                <a:hlinkClick r:id="rId5">
                  <a:extLst>
                    <a:ext uri="{A12FA001-AC4F-418D-AE19-62706E023703}">
                      <ahyp:hlinkClr xmlns:ahyp="http://schemas.microsoft.com/office/drawing/2018/hyperlinkcolor" val="tx"/>
                    </a:ext>
                  </a:extLst>
                </a:hlinkClick>
              </a:rPr>
              <a:t>Guide to High Adventure Sailing</a:t>
            </a:r>
            <a:endParaRPr lang="en-US" sz="1600" dirty="0"/>
          </a:p>
          <a:p>
            <a:pPr marL="800100" lvl="1" indent="-342900">
              <a:buAutoNum type="arabicPeriod"/>
            </a:pPr>
            <a:r>
              <a:rPr lang="en-US" sz="1600" b="1" dirty="0"/>
              <a:t>Watch</a:t>
            </a:r>
            <a:r>
              <a:rPr lang="en-US" sz="1600" dirty="0"/>
              <a:t> US Sailing Video: </a:t>
            </a:r>
            <a:r>
              <a:rPr lang="en-US" sz="1600" dirty="0">
                <a:hlinkClick r:id="rId6">
                  <a:extLst>
                    <a:ext uri="{A12FA001-AC4F-418D-AE19-62706E023703}">
                      <ahyp:hlinkClr xmlns:ahyp="http://schemas.microsoft.com/office/drawing/2018/hyperlinkcolor" val="tx"/>
                    </a:ext>
                  </a:extLst>
                </a:hlinkClick>
              </a:rPr>
              <a:t>Parts of a Boat</a:t>
            </a:r>
            <a:endParaRPr lang="en-US" sz="1600" dirty="0"/>
          </a:p>
          <a:p>
            <a:pPr marL="800100" lvl="1" indent="-342900">
              <a:buAutoNum type="arabicPeriod"/>
            </a:pPr>
            <a:r>
              <a:rPr lang="en-US" sz="1600" b="1" dirty="0"/>
              <a:t>Watch </a:t>
            </a:r>
            <a:r>
              <a:rPr lang="en-US" sz="1600" dirty="0"/>
              <a:t>US Sailing Video: </a:t>
            </a:r>
            <a:r>
              <a:rPr lang="en-US" sz="1600" dirty="0">
                <a:hlinkClick r:id="rId7">
                  <a:extLst>
                    <a:ext uri="{A12FA001-AC4F-418D-AE19-62706E023703}">
                      <ahyp:hlinkClr xmlns:ahyp="http://schemas.microsoft.com/office/drawing/2018/hyperlinkcolor" val="tx"/>
                    </a:ext>
                  </a:extLst>
                </a:hlinkClick>
              </a:rPr>
              <a:t>Parts of a Rig</a:t>
            </a:r>
            <a:endParaRPr lang="en-US" sz="1600" dirty="0"/>
          </a:p>
          <a:p>
            <a:pPr marL="800100" lvl="1" indent="-342900">
              <a:buAutoNum type="arabicPeriod"/>
            </a:pPr>
            <a:r>
              <a:rPr lang="en-US" sz="1600" b="1" dirty="0"/>
              <a:t>Watch </a:t>
            </a:r>
            <a:r>
              <a:rPr lang="en-US" sz="1600" dirty="0"/>
              <a:t>US Sailing Video: </a:t>
            </a:r>
            <a:r>
              <a:rPr lang="en-US" sz="1600" dirty="0">
                <a:hlinkClick r:id="rId8">
                  <a:extLst>
                    <a:ext uri="{A12FA001-AC4F-418D-AE19-62706E023703}">
                      <ahyp:hlinkClr xmlns:ahyp="http://schemas.microsoft.com/office/drawing/2018/hyperlinkcolor" val="tx"/>
                    </a:ext>
                  </a:extLst>
                </a:hlinkClick>
              </a:rPr>
              <a:t>Points of Sail</a:t>
            </a:r>
            <a:endParaRPr lang="en-US" sz="1600" dirty="0"/>
          </a:p>
          <a:p>
            <a:pPr marL="800100" lvl="1" indent="-342900">
              <a:buAutoNum type="arabicPeriod"/>
            </a:pPr>
            <a:endParaRPr lang="en-US" dirty="0"/>
          </a:p>
          <a:p>
            <a:pPr lvl="1"/>
            <a:r>
              <a:rPr lang="en-US" sz="1200" i="1" dirty="0"/>
              <a:t>Reminder: no previous sailing experience is required, but these tools will help your crew make the most of their time at sea!</a:t>
            </a:r>
          </a:p>
        </p:txBody>
      </p:sp>
    </p:spTree>
    <p:extLst>
      <p:ext uri="{BB962C8B-B14F-4D97-AF65-F5344CB8AC3E}">
        <p14:creationId xmlns:p14="http://schemas.microsoft.com/office/powerpoint/2010/main" val="72010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4B6F5-2A48-BB42-9881-D34B3EDFB632}"/>
              </a:ext>
            </a:extLst>
          </p:cNvPr>
          <p:cNvSpPr>
            <a:spLocks noGrp="1"/>
          </p:cNvSpPr>
          <p:nvPr>
            <p:ph type="title"/>
          </p:nvPr>
        </p:nvSpPr>
        <p:spPr>
          <a:xfrm>
            <a:off x="1232034" y="285020"/>
            <a:ext cx="8534400" cy="1507067"/>
          </a:xfrm>
        </p:spPr>
        <p:txBody>
          <a:bodyPr/>
          <a:lstStyle/>
          <a:p>
            <a:r>
              <a:rPr lang="en-US" b="1" dirty="0"/>
              <a:t>Packing List</a:t>
            </a:r>
          </a:p>
        </p:txBody>
      </p:sp>
      <p:pic>
        <p:nvPicPr>
          <p:cNvPr id="6" name="Picture 5">
            <a:extLst>
              <a:ext uri="{FF2B5EF4-FFF2-40B4-BE49-F238E27FC236}">
                <a16:creationId xmlns:a16="http://schemas.microsoft.com/office/drawing/2014/main" id="{09CF5BDF-68E9-C4D9-3517-D086A8CC68F4}"/>
              </a:ext>
            </a:extLst>
          </p:cNvPr>
          <p:cNvPicPr>
            <a:picLocks noChangeAspect="1"/>
          </p:cNvPicPr>
          <p:nvPr/>
        </p:nvPicPr>
        <p:blipFill>
          <a:blip r:embed="rId2"/>
          <a:stretch>
            <a:fillRect/>
          </a:stretch>
        </p:blipFill>
        <p:spPr>
          <a:xfrm>
            <a:off x="6095999" y="968792"/>
            <a:ext cx="5867400" cy="2952750"/>
          </a:xfrm>
          <a:prstGeom prst="rect">
            <a:avLst/>
          </a:prstGeom>
        </p:spPr>
      </p:pic>
      <p:pic>
        <p:nvPicPr>
          <p:cNvPr id="8" name="Picture 7">
            <a:extLst>
              <a:ext uri="{FF2B5EF4-FFF2-40B4-BE49-F238E27FC236}">
                <a16:creationId xmlns:a16="http://schemas.microsoft.com/office/drawing/2014/main" id="{DF7B6049-8D54-90F9-5016-640C1A652EBD}"/>
              </a:ext>
            </a:extLst>
          </p:cNvPr>
          <p:cNvPicPr>
            <a:picLocks noChangeAspect="1"/>
          </p:cNvPicPr>
          <p:nvPr/>
        </p:nvPicPr>
        <p:blipFill rotWithShape="1">
          <a:blip r:embed="rId3"/>
          <a:srcRect r="7181"/>
          <a:stretch/>
        </p:blipFill>
        <p:spPr>
          <a:xfrm>
            <a:off x="228599" y="2159417"/>
            <a:ext cx="5499088" cy="1762125"/>
          </a:xfrm>
          <a:prstGeom prst="rect">
            <a:avLst/>
          </a:prstGeom>
        </p:spPr>
      </p:pic>
      <p:pic>
        <p:nvPicPr>
          <p:cNvPr id="10" name="Picture 9">
            <a:extLst>
              <a:ext uri="{FF2B5EF4-FFF2-40B4-BE49-F238E27FC236}">
                <a16:creationId xmlns:a16="http://schemas.microsoft.com/office/drawing/2014/main" id="{16322991-D9FC-40F9-42F0-E3613D992CEC}"/>
              </a:ext>
            </a:extLst>
          </p:cNvPr>
          <p:cNvPicPr>
            <a:picLocks noChangeAspect="1"/>
          </p:cNvPicPr>
          <p:nvPr/>
        </p:nvPicPr>
        <p:blipFill>
          <a:blip r:embed="rId4"/>
          <a:stretch>
            <a:fillRect/>
          </a:stretch>
        </p:blipFill>
        <p:spPr>
          <a:xfrm>
            <a:off x="5571933" y="4323275"/>
            <a:ext cx="6391466" cy="1807902"/>
          </a:xfrm>
          <a:prstGeom prst="rect">
            <a:avLst/>
          </a:prstGeom>
        </p:spPr>
      </p:pic>
      <p:pic>
        <p:nvPicPr>
          <p:cNvPr id="12" name="Picture 11">
            <a:extLst>
              <a:ext uri="{FF2B5EF4-FFF2-40B4-BE49-F238E27FC236}">
                <a16:creationId xmlns:a16="http://schemas.microsoft.com/office/drawing/2014/main" id="{C6E34D59-AE08-ACE1-A388-83EFA4FF5BFF}"/>
              </a:ext>
            </a:extLst>
          </p:cNvPr>
          <p:cNvPicPr>
            <a:picLocks noChangeAspect="1"/>
          </p:cNvPicPr>
          <p:nvPr/>
        </p:nvPicPr>
        <p:blipFill>
          <a:blip r:embed="rId5"/>
          <a:stretch>
            <a:fillRect/>
          </a:stretch>
        </p:blipFill>
        <p:spPr>
          <a:xfrm>
            <a:off x="1111618" y="4324962"/>
            <a:ext cx="3720264" cy="1806215"/>
          </a:xfrm>
          <a:prstGeom prst="rect">
            <a:avLst/>
          </a:prstGeom>
        </p:spPr>
      </p:pic>
    </p:spTree>
    <p:extLst>
      <p:ext uri="{BB962C8B-B14F-4D97-AF65-F5344CB8AC3E}">
        <p14:creationId xmlns:p14="http://schemas.microsoft.com/office/powerpoint/2010/main" val="3963538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72B68-62D5-64B0-4CC2-D30F8B1867C2}"/>
              </a:ext>
            </a:extLst>
          </p:cNvPr>
          <p:cNvSpPr>
            <a:spLocks noGrp="1"/>
          </p:cNvSpPr>
          <p:nvPr>
            <p:ph type="title"/>
          </p:nvPr>
        </p:nvSpPr>
        <p:spPr>
          <a:xfrm>
            <a:off x="684212" y="293284"/>
            <a:ext cx="8534400" cy="1507067"/>
          </a:xfrm>
        </p:spPr>
        <p:txBody>
          <a:bodyPr/>
          <a:lstStyle/>
          <a:p>
            <a:r>
              <a:rPr lang="en-US" b="1" dirty="0"/>
              <a:t>Frequently Asked Questions</a:t>
            </a:r>
          </a:p>
        </p:txBody>
      </p:sp>
      <p:graphicFrame>
        <p:nvGraphicFramePr>
          <p:cNvPr id="20" name="Content Placeholder 2">
            <a:extLst>
              <a:ext uri="{FF2B5EF4-FFF2-40B4-BE49-F238E27FC236}">
                <a16:creationId xmlns:a16="http://schemas.microsoft.com/office/drawing/2014/main" id="{42EEBFFA-1A13-C409-FA1D-86C6CD082ABB}"/>
              </a:ext>
            </a:extLst>
          </p:cNvPr>
          <p:cNvGraphicFramePr>
            <a:graphicFrameLocks noGrp="1"/>
          </p:cNvGraphicFramePr>
          <p:nvPr>
            <p:ph idx="1"/>
            <p:extLst>
              <p:ext uri="{D42A27DB-BD31-4B8C-83A1-F6EECF244321}">
                <p14:modId xmlns:p14="http://schemas.microsoft.com/office/powerpoint/2010/main" val="2150217036"/>
              </p:ext>
            </p:extLst>
          </p:nvPr>
        </p:nvGraphicFramePr>
        <p:xfrm>
          <a:off x="684212" y="1414272"/>
          <a:ext cx="10044748" cy="5150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70729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15108</TotalTime>
  <Words>1236</Words>
  <Application>Microsoft Office PowerPoint</Application>
  <PresentationFormat>Widescreen</PresentationFormat>
  <Paragraphs>99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Wingdings 3</vt:lpstr>
      <vt:lpstr>Slice</vt:lpstr>
      <vt:lpstr>Sea Base  Bahamas</vt:lpstr>
      <vt:lpstr>Bahamas Programs</vt:lpstr>
      <vt:lpstr>Eligibility</vt:lpstr>
      <vt:lpstr>Paperwork</vt:lpstr>
      <vt:lpstr>Common mistakes on the medical</vt:lpstr>
      <vt:lpstr>Bahamas Adventures Overview</vt:lpstr>
      <vt:lpstr>Recommended Prep</vt:lpstr>
      <vt:lpstr>Packing List</vt:lpstr>
      <vt:lpstr>Frequently Asked Questions</vt:lpstr>
      <vt:lpstr>Frequently Asked Questions,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Base High adventure</dc:title>
  <dc:creator>Dylan Cordle</dc:creator>
  <cp:lastModifiedBy>Kim Cansler</cp:lastModifiedBy>
  <cp:revision>5</cp:revision>
  <dcterms:created xsi:type="dcterms:W3CDTF">2023-02-26T18:51:32Z</dcterms:created>
  <dcterms:modified xsi:type="dcterms:W3CDTF">2023-10-15T14:39:38Z</dcterms:modified>
</cp:coreProperties>
</file>