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1" r:id="rId3"/>
    <p:sldId id="258" r:id="rId4"/>
    <p:sldId id="274" r:id="rId5"/>
    <p:sldId id="259" r:id="rId6"/>
    <p:sldId id="277" r:id="rId7"/>
    <p:sldId id="262" r:id="rId8"/>
    <p:sldId id="263" r:id="rId9"/>
    <p:sldId id="265" r:id="rId10"/>
    <p:sldId id="266" r:id="rId11"/>
    <p:sldId id="292" r:id="rId12"/>
    <p:sldId id="293" r:id="rId13"/>
    <p:sldId id="294" r:id="rId14"/>
    <p:sldId id="295" r:id="rId15"/>
    <p:sldId id="288" r:id="rId16"/>
    <p:sldId id="297" r:id="rId17"/>
    <p:sldId id="269" r:id="rId18"/>
    <p:sldId id="290" r:id="rId19"/>
    <p:sldId id="291" r:id="rId20"/>
    <p:sldId id="285" r:id="rId21"/>
    <p:sldId id="296" r:id="rId22"/>
    <p:sldId id="276" r:id="rId23"/>
    <p:sldId id="287" r:id="rId24"/>
    <p:sldId id="286" r:id="rId25"/>
    <p:sldId id="281" r:id="rId26"/>
    <p:sldId id="282" r:id="rId27"/>
    <p:sldId id="264" r:id="rId28"/>
    <p:sldId id="278" r:id="rId29"/>
    <p:sldId id="275" r:id="rId30"/>
    <p:sldId id="283" r:id="rId31"/>
    <p:sldId id="284"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3" d="100"/>
          <a:sy n="73" d="100"/>
        </p:scale>
        <p:origin x="2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register.circuitree.com/FloridaSeaBase/Login/Login.aspx?ReturnUrl=/FloridaSeaBase/Accou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www.fsbshipstor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254000"/>
            <a:ext cx="4803107" cy="1701800"/>
          </a:xfrm>
          <a:prstGeom prst="rect">
            <a:avLst/>
          </a:prstGeom>
        </p:spPr>
      </p:pic>
      <p:sp>
        <p:nvSpPr>
          <p:cNvPr id="6" name="TextBox 5"/>
          <p:cNvSpPr txBox="1"/>
          <p:nvPr/>
        </p:nvSpPr>
        <p:spPr>
          <a:xfrm>
            <a:off x="441986" y="4263280"/>
            <a:ext cx="9415526" cy="2123658"/>
          </a:xfrm>
          <a:prstGeom prst="rect">
            <a:avLst/>
          </a:prstGeom>
          <a:noFill/>
        </p:spPr>
        <p:txBody>
          <a:bodyPr wrap="none" rtlCol="0">
            <a:spAutoFit/>
          </a:bodyPr>
          <a:lstStyle/>
          <a:p>
            <a:r>
              <a:rPr lang="en-US" sz="6600" dirty="0">
                <a:solidFill>
                  <a:schemeClr val="bg1"/>
                </a:solidFill>
              </a:rPr>
              <a:t>St. Croix</a:t>
            </a:r>
          </a:p>
          <a:p>
            <a:r>
              <a:rPr lang="en-US" sz="6600" dirty="0">
                <a:solidFill>
                  <a:schemeClr val="bg1"/>
                </a:solidFill>
              </a:rPr>
              <a:t>SCUBA Adventure Program</a:t>
            </a:r>
          </a:p>
        </p:txBody>
      </p:sp>
      <p:pic>
        <p:nvPicPr>
          <p:cNvPr id="3" name="Picture 2" descr="A close up of a map&#10;&#10;Description generated with high confidence">
            <a:extLst>
              <a:ext uri="{FF2B5EF4-FFF2-40B4-BE49-F238E27FC236}">
                <a16:creationId xmlns:a16="http://schemas.microsoft.com/office/drawing/2014/main" id="{C2801AA6-FB12-4B96-88A7-783D939B7638}"/>
              </a:ext>
            </a:extLst>
          </p:cNvPr>
          <p:cNvPicPr>
            <a:picLocks noChangeAspect="1"/>
          </p:cNvPicPr>
          <p:nvPr/>
        </p:nvPicPr>
        <p:blipFill rotWithShape="1">
          <a:blip r:embed="rId4">
            <a:extLst>
              <a:ext uri="{28A0092B-C50C-407E-A947-70E740481C1C}">
                <a14:useLocalDpi xmlns:a14="http://schemas.microsoft.com/office/drawing/2010/main" val="0"/>
              </a:ext>
            </a:extLst>
          </a:blip>
          <a:srcRect l="983" t="10293" r="8145"/>
          <a:stretch/>
        </p:blipFill>
        <p:spPr>
          <a:xfrm>
            <a:off x="6096000" y="1834502"/>
            <a:ext cx="5029500" cy="2971868"/>
          </a:xfrm>
          <a:prstGeom prst="rect">
            <a:avLst/>
          </a:prstGeom>
        </p:spPr>
      </p:pic>
    </p:spTree>
    <p:extLst>
      <p:ext uri="{BB962C8B-B14F-4D97-AF65-F5344CB8AC3E}">
        <p14:creationId xmlns:p14="http://schemas.microsoft.com/office/powerpoint/2010/main" val="322575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01669" y="611761"/>
            <a:ext cx="10531612" cy="4401205"/>
          </a:xfrm>
          <a:prstGeom prst="rect">
            <a:avLst/>
          </a:prstGeom>
          <a:noFill/>
        </p:spPr>
        <p:txBody>
          <a:bodyPr wrap="square" rtlCol="0">
            <a:spAutoFit/>
          </a:bodyPr>
          <a:lstStyle/>
          <a:p>
            <a:pPr algn="ctr"/>
            <a:r>
              <a:rPr lang="en-US" sz="4800" dirty="0">
                <a:solidFill>
                  <a:schemeClr val="bg1"/>
                </a:solidFill>
              </a:rPr>
              <a:t>Scuba Equipment</a:t>
            </a:r>
          </a:p>
          <a:p>
            <a:pPr algn="ctr"/>
            <a:r>
              <a:rPr lang="en-US" sz="3200" dirty="0">
                <a:solidFill>
                  <a:schemeClr val="bg1"/>
                </a:solidFill>
                <a:effectLst>
                  <a:outerShdw blurRad="38100" dist="38100" dir="2700000" algn="tl">
                    <a:srgbClr val="000000">
                      <a:alpha val="43137"/>
                    </a:srgbClr>
                  </a:outerShdw>
                </a:effectLst>
              </a:rPr>
              <a:t>Sea Base is proud to offer ScubaPro equipment</a:t>
            </a:r>
          </a:p>
          <a:p>
            <a:pPr algn="ctr"/>
            <a:r>
              <a:rPr lang="en-US" sz="3200" dirty="0">
                <a:solidFill>
                  <a:schemeClr val="bg1"/>
                </a:solidFill>
                <a:effectLst>
                  <a:outerShdw blurRad="38100" dist="38100" dir="2700000" algn="tl">
                    <a:srgbClr val="000000">
                      <a:alpha val="43137"/>
                    </a:srgbClr>
                  </a:outerShdw>
                </a:effectLst>
              </a:rPr>
              <a:t>for  St. Croix</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BC’s with weight integration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Regulators with alternate air sources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3 gauge consoles include pressure gauge, depth gauge and compass</a:t>
            </a:r>
          </a:p>
          <a:p>
            <a:r>
              <a:rPr lang="en-US" sz="2800" dirty="0">
                <a:solidFill>
                  <a:schemeClr val="bg1"/>
                </a:solidFill>
                <a:effectLst>
                  <a:outerShdw blurRad="38100" dist="38100" dir="2700000" algn="tl">
                    <a:srgbClr val="000000">
                      <a:alpha val="43137"/>
                    </a:srgbClr>
                  </a:outerShdw>
                </a:effectLst>
              </a:rPr>
              <a:t>     (dive computers not provided or available for rent)</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GO Travel fins (no booties required)</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Mask and snorkels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114300"/>
            <a:ext cx="2808037" cy="994922"/>
          </a:xfrm>
          <a:prstGeom prst="rect">
            <a:avLst/>
          </a:prstGeom>
        </p:spPr>
      </p:pic>
      <p:pic>
        <p:nvPicPr>
          <p:cNvPr id="1026" name="Picture 2" descr="https://scubapro.johnsonoutdoors.com/sites/johnsonoutdoors-store/files/product/scufins/1089027/ProductImage/1089027_primary.jpg">
            <a:extLst>
              <a:ext uri="{FF2B5EF4-FFF2-40B4-BE49-F238E27FC236}">
                <a16:creationId xmlns:a16="http://schemas.microsoft.com/office/drawing/2014/main" id="{D5A1F917-B996-4582-A04B-A38D8DCF2D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2" t="12514" b="18246"/>
          <a:stretch/>
        </p:blipFill>
        <p:spPr bwMode="auto">
          <a:xfrm>
            <a:off x="7837714" y="4481690"/>
            <a:ext cx="2488796" cy="176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2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35286" y="960352"/>
            <a:ext cx="3753063" cy="646331"/>
          </a:xfrm>
          <a:prstGeom prst="rect">
            <a:avLst/>
          </a:prstGeom>
          <a:noFill/>
        </p:spPr>
        <p:txBody>
          <a:bodyPr wrap="square" rtlCol="0">
            <a:spAutoFit/>
          </a:bodyPr>
          <a:lstStyle/>
          <a:p>
            <a:pPr algn="ctr"/>
            <a:r>
              <a:rPr lang="en-US" sz="3600" b="1" dirty="0">
                <a:solidFill>
                  <a:schemeClr val="bg1"/>
                </a:solidFill>
              </a:rPr>
              <a:t>Poisonous Plants</a:t>
            </a:r>
            <a:endParaRPr lang="en-US" sz="36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114300"/>
            <a:ext cx="2808037" cy="994922"/>
          </a:xfrm>
          <a:prstGeom prst="rect">
            <a:avLst/>
          </a:prstGeom>
        </p:spPr>
      </p:pic>
      <p:sp>
        <p:nvSpPr>
          <p:cNvPr id="2" name="TextBox 1">
            <a:extLst>
              <a:ext uri="{FF2B5EF4-FFF2-40B4-BE49-F238E27FC236}">
                <a16:creationId xmlns:a16="http://schemas.microsoft.com/office/drawing/2014/main" id="{12965B58-070C-46CC-8406-8ADB257587CF}"/>
              </a:ext>
            </a:extLst>
          </p:cNvPr>
          <p:cNvSpPr txBox="1"/>
          <p:nvPr/>
        </p:nvSpPr>
        <p:spPr>
          <a:xfrm>
            <a:off x="141287" y="2404983"/>
            <a:ext cx="7423295" cy="3046988"/>
          </a:xfrm>
          <a:prstGeom prst="rect">
            <a:avLst/>
          </a:prstGeom>
          <a:noFill/>
        </p:spPr>
        <p:txBody>
          <a:bodyPr wrap="square" rtlCol="0">
            <a:spAutoFit/>
          </a:bodyPr>
          <a:lstStyle/>
          <a:p>
            <a:pPr>
              <a:buClr>
                <a:schemeClr val="bg1"/>
              </a:buClr>
            </a:pPr>
            <a:r>
              <a:rPr lang="en-US" sz="3200" dirty="0">
                <a:solidFill>
                  <a:schemeClr val="bg1"/>
                </a:solidFill>
              </a:rPr>
              <a:t>Manchineel (Death Apple Tree) is extremely </a:t>
            </a:r>
          </a:p>
          <a:p>
            <a:pPr>
              <a:buClr>
                <a:schemeClr val="bg1"/>
              </a:buClr>
            </a:pPr>
            <a:r>
              <a:rPr lang="en-US" sz="3200" dirty="0">
                <a:solidFill>
                  <a:schemeClr val="bg1"/>
                </a:solidFill>
              </a:rPr>
              <a:t>toxic. Found on and near beaches it has green heart shaped leaves with yellowish veins. Ingestion of the fruit can cause severe burning, blistering, temporary blindness or death.</a:t>
            </a:r>
          </a:p>
        </p:txBody>
      </p:sp>
      <p:pic>
        <p:nvPicPr>
          <p:cNvPr id="6" name="Picture 5" descr="A picture containing outdoor, plant, green, tree&#10;&#10;Description generated with high confidence">
            <a:extLst>
              <a:ext uri="{FF2B5EF4-FFF2-40B4-BE49-F238E27FC236}">
                <a16:creationId xmlns:a16="http://schemas.microsoft.com/office/drawing/2014/main" id="{090EA93E-BA55-4164-8527-DEC2ED2CF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0" y="2404983"/>
            <a:ext cx="4369753" cy="3282444"/>
          </a:xfrm>
          <a:prstGeom prst="rect">
            <a:avLst/>
          </a:prstGeom>
        </p:spPr>
      </p:pic>
    </p:spTree>
    <p:extLst>
      <p:ext uri="{BB962C8B-B14F-4D97-AF65-F5344CB8AC3E}">
        <p14:creationId xmlns:p14="http://schemas.microsoft.com/office/powerpoint/2010/main" val="153136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35286" y="960352"/>
            <a:ext cx="3753063" cy="646331"/>
          </a:xfrm>
          <a:prstGeom prst="rect">
            <a:avLst/>
          </a:prstGeom>
          <a:noFill/>
        </p:spPr>
        <p:txBody>
          <a:bodyPr wrap="square" rtlCol="0">
            <a:spAutoFit/>
          </a:bodyPr>
          <a:lstStyle/>
          <a:p>
            <a:pPr algn="ctr"/>
            <a:r>
              <a:rPr lang="en-US" sz="3600" b="1" dirty="0">
                <a:solidFill>
                  <a:schemeClr val="bg1"/>
                </a:solidFill>
              </a:rPr>
              <a:t>Poisonous Plants</a:t>
            </a:r>
            <a:endParaRPr lang="en-US" sz="36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114300"/>
            <a:ext cx="2808037" cy="994922"/>
          </a:xfrm>
          <a:prstGeom prst="rect">
            <a:avLst/>
          </a:prstGeom>
        </p:spPr>
      </p:pic>
      <p:sp>
        <p:nvSpPr>
          <p:cNvPr id="2" name="TextBox 1">
            <a:extLst>
              <a:ext uri="{FF2B5EF4-FFF2-40B4-BE49-F238E27FC236}">
                <a16:creationId xmlns:a16="http://schemas.microsoft.com/office/drawing/2014/main" id="{12965B58-070C-46CC-8406-8ADB257587CF}"/>
              </a:ext>
            </a:extLst>
          </p:cNvPr>
          <p:cNvSpPr txBox="1"/>
          <p:nvPr/>
        </p:nvSpPr>
        <p:spPr>
          <a:xfrm>
            <a:off x="141287" y="2404983"/>
            <a:ext cx="7423295" cy="3046988"/>
          </a:xfrm>
          <a:prstGeom prst="rect">
            <a:avLst/>
          </a:prstGeom>
          <a:noFill/>
        </p:spPr>
        <p:txBody>
          <a:bodyPr wrap="square" rtlCol="0">
            <a:spAutoFit/>
          </a:bodyPr>
          <a:lstStyle/>
          <a:p>
            <a:pPr>
              <a:buClr>
                <a:schemeClr val="bg1"/>
              </a:buClr>
            </a:pPr>
            <a:r>
              <a:rPr lang="en-US" sz="3200" dirty="0">
                <a:solidFill>
                  <a:schemeClr val="bg1"/>
                </a:solidFill>
              </a:rPr>
              <a:t>Comocladia (Christmas Bush) found in open canopies and along trails. Dark green leaves with a reddish hue and possible red fruit. Touching the plant may cause itching, burning, swelling irritation and a rash that may last for several days.</a:t>
            </a:r>
          </a:p>
        </p:txBody>
      </p:sp>
      <p:pic>
        <p:nvPicPr>
          <p:cNvPr id="7" name="Picture 6" descr="A close up of a green plant&#10;&#10;Description generated with very high confidence">
            <a:extLst>
              <a:ext uri="{FF2B5EF4-FFF2-40B4-BE49-F238E27FC236}">
                <a16:creationId xmlns:a16="http://schemas.microsoft.com/office/drawing/2014/main" id="{21698B03-903B-4F0F-9465-7F078C8C1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817" y="2404982"/>
            <a:ext cx="3942379" cy="3252463"/>
          </a:xfrm>
          <a:prstGeom prst="rect">
            <a:avLst/>
          </a:prstGeom>
        </p:spPr>
      </p:pic>
    </p:spTree>
    <p:extLst>
      <p:ext uri="{BB962C8B-B14F-4D97-AF65-F5344CB8AC3E}">
        <p14:creationId xmlns:p14="http://schemas.microsoft.com/office/powerpoint/2010/main" val="172809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35286" y="960352"/>
            <a:ext cx="3753063" cy="646331"/>
          </a:xfrm>
          <a:prstGeom prst="rect">
            <a:avLst/>
          </a:prstGeom>
          <a:noFill/>
        </p:spPr>
        <p:txBody>
          <a:bodyPr wrap="square" rtlCol="0">
            <a:spAutoFit/>
          </a:bodyPr>
          <a:lstStyle/>
          <a:p>
            <a:pPr algn="ctr"/>
            <a:r>
              <a:rPr lang="en-US" sz="3600" b="1" dirty="0">
                <a:solidFill>
                  <a:schemeClr val="bg1"/>
                </a:solidFill>
              </a:rPr>
              <a:t>Poisonous Plants</a:t>
            </a:r>
            <a:endParaRPr lang="en-US" sz="36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114300"/>
            <a:ext cx="2808037" cy="994922"/>
          </a:xfrm>
          <a:prstGeom prst="rect">
            <a:avLst/>
          </a:prstGeom>
        </p:spPr>
      </p:pic>
      <p:sp>
        <p:nvSpPr>
          <p:cNvPr id="2" name="TextBox 1">
            <a:extLst>
              <a:ext uri="{FF2B5EF4-FFF2-40B4-BE49-F238E27FC236}">
                <a16:creationId xmlns:a16="http://schemas.microsoft.com/office/drawing/2014/main" id="{12965B58-070C-46CC-8406-8ADB257587CF}"/>
              </a:ext>
            </a:extLst>
          </p:cNvPr>
          <p:cNvSpPr txBox="1"/>
          <p:nvPr/>
        </p:nvSpPr>
        <p:spPr>
          <a:xfrm>
            <a:off x="590175" y="2432524"/>
            <a:ext cx="6907906" cy="3046988"/>
          </a:xfrm>
          <a:prstGeom prst="rect">
            <a:avLst/>
          </a:prstGeom>
          <a:noFill/>
        </p:spPr>
        <p:txBody>
          <a:bodyPr wrap="square" rtlCol="0">
            <a:spAutoFit/>
          </a:bodyPr>
          <a:lstStyle/>
          <a:p>
            <a:pPr>
              <a:buClr>
                <a:schemeClr val="bg1"/>
              </a:buClr>
            </a:pPr>
            <a:r>
              <a:rPr lang="en-US" sz="3200" dirty="0">
                <a:solidFill>
                  <a:schemeClr val="bg1"/>
                </a:solidFill>
              </a:rPr>
              <a:t>Jumbie Bean (Crab’s Eye or Rosary) is extremely toxic. Found in well drained wooded areas, this vine has bright red seeds. If ingested may cause nausea, vomiting, convulsions, liver failure and death.</a:t>
            </a:r>
          </a:p>
        </p:txBody>
      </p:sp>
      <p:pic>
        <p:nvPicPr>
          <p:cNvPr id="6" name="Picture 5" descr="A close up of a tree&#10;&#10;Description generated with very high confidence">
            <a:extLst>
              <a:ext uri="{FF2B5EF4-FFF2-40B4-BE49-F238E27FC236}">
                <a16:creationId xmlns:a16="http://schemas.microsoft.com/office/drawing/2014/main" id="{3D0145E1-5B94-4E99-8912-50FE2D43C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081" y="2432524"/>
            <a:ext cx="4382176" cy="3286632"/>
          </a:xfrm>
          <a:prstGeom prst="rect">
            <a:avLst/>
          </a:prstGeom>
        </p:spPr>
      </p:pic>
    </p:spTree>
    <p:extLst>
      <p:ext uri="{BB962C8B-B14F-4D97-AF65-F5344CB8AC3E}">
        <p14:creationId xmlns:p14="http://schemas.microsoft.com/office/powerpoint/2010/main" val="169517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35286" y="960352"/>
            <a:ext cx="3753063" cy="646331"/>
          </a:xfrm>
          <a:prstGeom prst="rect">
            <a:avLst/>
          </a:prstGeom>
          <a:noFill/>
        </p:spPr>
        <p:txBody>
          <a:bodyPr wrap="square" rtlCol="0">
            <a:spAutoFit/>
          </a:bodyPr>
          <a:lstStyle/>
          <a:p>
            <a:pPr algn="ctr"/>
            <a:r>
              <a:rPr lang="en-US" sz="3600" b="1" dirty="0">
                <a:solidFill>
                  <a:schemeClr val="bg1"/>
                </a:solidFill>
              </a:rPr>
              <a:t>Poisonous Plants</a:t>
            </a:r>
            <a:endParaRPr lang="en-US" sz="36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114300"/>
            <a:ext cx="2808037" cy="994922"/>
          </a:xfrm>
          <a:prstGeom prst="rect">
            <a:avLst/>
          </a:prstGeom>
        </p:spPr>
      </p:pic>
      <p:sp>
        <p:nvSpPr>
          <p:cNvPr id="2" name="TextBox 1">
            <a:extLst>
              <a:ext uri="{FF2B5EF4-FFF2-40B4-BE49-F238E27FC236}">
                <a16:creationId xmlns:a16="http://schemas.microsoft.com/office/drawing/2014/main" id="{12965B58-070C-46CC-8406-8ADB257587CF}"/>
              </a:ext>
            </a:extLst>
          </p:cNvPr>
          <p:cNvSpPr txBox="1"/>
          <p:nvPr/>
        </p:nvSpPr>
        <p:spPr>
          <a:xfrm>
            <a:off x="311743" y="2432524"/>
            <a:ext cx="7053333" cy="3046988"/>
          </a:xfrm>
          <a:prstGeom prst="rect">
            <a:avLst/>
          </a:prstGeom>
          <a:noFill/>
        </p:spPr>
        <p:txBody>
          <a:bodyPr wrap="square" rtlCol="0">
            <a:spAutoFit/>
          </a:bodyPr>
          <a:lstStyle/>
          <a:p>
            <a:pPr>
              <a:buClr>
                <a:schemeClr val="bg1"/>
              </a:buClr>
            </a:pPr>
            <a:r>
              <a:rPr lang="en-US" sz="3200" dirty="0">
                <a:solidFill>
                  <a:schemeClr val="bg1"/>
                </a:solidFill>
              </a:rPr>
              <a:t>Pencil Euphorbia (Milk Bush) is extremely toxic. Bright green pencil thin branches on a shrub like tree that secretes a milky sap when broken or damaged. May cause skin irritation, burns, severe rash and blisters and blindness.</a:t>
            </a:r>
          </a:p>
        </p:txBody>
      </p:sp>
      <p:pic>
        <p:nvPicPr>
          <p:cNvPr id="7" name="Picture 6" descr="A close up of green grass&#10;&#10;Description generated with very high confidence">
            <a:extLst>
              <a:ext uri="{FF2B5EF4-FFF2-40B4-BE49-F238E27FC236}">
                <a16:creationId xmlns:a16="http://schemas.microsoft.com/office/drawing/2014/main" id="{F0EA8718-CA96-4E26-B67F-54344A742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353" y="2257276"/>
            <a:ext cx="4271992" cy="3361212"/>
          </a:xfrm>
          <a:prstGeom prst="rect">
            <a:avLst/>
          </a:prstGeom>
        </p:spPr>
      </p:pic>
    </p:spTree>
    <p:extLst>
      <p:ext uri="{BB962C8B-B14F-4D97-AF65-F5344CB8AC3E}">
        <p14:creationId xmlns:p14="http://schemas.microsoft.com/office/powerpoint/2010/main" val="4033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78497" y="1183081"/>
            <a:ext cx="11178073" cy="3570208"/>
          </a:xfrm>
          <a:prstGeom prst="rect">
            <a:avLst/>
          </a:prstGeom>
          <a:noFill/>
        </p:spPr>
        <p:txBody>
          <a:bodyPr wrap="square" rtlCol="0">
            <a:spAutoFit/>
          </a:bodyPr>
          <a:lstStyle/>
          <a:p>
            <a:r>
              <a:rPr lang="en-US" sz="3200" b="1" dirty="0">
                <a:solidFill>
                  <a:schemeClr val="bg1"/>
                </a:solidFill>
              </a:rPr>
              <a:t>Scuba Medical Document System</a:t>
            </a:r>
            <a:r>
              <a:rPr lang="en-US" sz="3200" dirty="0">
                <a:solidFill>
                  <a:schemeClr val="bg1"/>
                </a:solidFill>
              </a:rPr>
              <a:t> </a:t>
            </a:r>
          </a:p>
          <a:p>
            <a:endParaRPr lang="en-US" sz="3200" dirty="0">
              <a:solidFill>
                <a:schemeClr val="bg1"/>
              </a:solidFill>
            </a:endParaRPr>
          </a:p>
          <a:p>
            <a:r>
              <a:rPr lang="en-US" dirty="0">
                <a:solidFill>
                  <a:schemeClr val="bg1"/>
                </a:solidFill>
              </a:rPr>
              <a:t> All documents that are needed for the Scuba Adventure Programs are to be completed using our online system. Documents must be uploaded onto our online system. We cannot accept documents that have been mailed or emailed.</a:t>
            </a:r>
          </a:p>
          <a:p>
            <a:r>
              <a:rPr lang="en-US" dirty="0">
                <a:solidFill>
                  <a:schemeClr val="bg1"/>
                </a:solidFill>
              </a:rPr>
              <a:t> </a:t>
            </a:r>
          </a:p>
          <a:p>
            <a:pPr lvl="1"/>
            <a:r>
              <a:rPr lang="en-US">
                <a:solidFill>
                  <a:schemeClr val="bg1"/>
                </a:solidFill>
              </a:rPr>
              <a:t>For all crews </a:t>
            </a:r>
            <a:r>
              <a:rPr lang="en-US" dirty="0">
                <a:solidFill>
                  <a:schemeClr val="bg1"/>
                </a:solidFill>
              </a:rPr>
              <a:t>this is due no later than </a:t>
            </a:r>
            <a:r>
              <a:rPr lang="en-US" b="1" dirty="0">
                <a:solidFill>
                  <a:schemeClr val="bg1"/>
                </a:solidFill>
              </a:rPr>
              <a:t>March 1</a:t>
            </a:r>
            <a:r>
              <a:rPr lang="en-US" b="1" baseline="30000" dirty="0">
                <a:solidFill>
                  <a:schemeClr val="bg1"/>
                </a:solidFill>
              </a:rPr>
              <a:t>st</a:t>
            </a:r>
            <a:endParaRPr lang="en-US" dirty="0">
              <a:solidFill>
                <a:schemeClr val="bg1"/>
              </a:solidFill>
            </a:endParaRPr>
          </a:p>
          <a:p>
            <a:endParaRPr lang="en-US" dirty="0">
              <a:solidFill>
                <a:schemeClr val="bg1"/>
              </a:solidFill>
            </a:endParaRPr>
          </a:p>
          <a:p>
            <a:r>
              <a:rPr lang="en-US" b="1" dirty="0">
                <a:solidFill>
                  <a:schemeClr val="bg1"/>
                </a:solidFill>
              </a:rPr>
              <a:t>*As a special note:</a:t>
            </a:r>
            <a:r>
              <a:rPr lang="en-US" dirty="0">
                <a:solidFill>
                  <a:schemeClr val="bg1"/>
                </a:solidFill>
              </a:rPr>
              <a:t> if you would like to print your completed BSA Medical to take with you for your annual physical, you may do so by selecting “Download Health Form” and printing the PDF once you have completed the questionnaire.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79" y="0"/>
            <a:ext cx="3091605" cy="1095394"/>
          </a:xfrm>
          <a:prstGeom prst="rect">
            <a:avLst/>
          </a:prstGeom>
        </p:spPr>
      </p:pic>
    </p:spTree>
    <p:extLst>
      <p:ext uri="{BB962C8B-B14F-4D97-AF65-F5344CB8AC3E}">
        <p14:creationId xmlns:p14="http://schemas.microsoft.com/office/powerpoint/2010/main" val="3559024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78497" y="1183081"/>
            <a:ext cx="11178073" cy="4955203"/>
          </a:xfrm>
          <a:prstGeom prst="rect">
            <a:avLst/>
          </a:prstGeom>
          <a:noFill/>
        </p:spPr>
        <p:txBody>
          <a:bodyPr wrap="square" rtlCol="0">
            <a:spAutoFit/>
          </a:bodyPr>
          <a:lstStyle/>
          <a:p>
            <a:r>
              <a:rPr lang="en-US" sz="3200" b="1" dirty="0">
                <a:solidFill>
                  <a:schemeClr val="bg1"/>
                </a:solidFill>
              </a:rPr>
              <a:t>Scuba Medical Document System</a:t>
            </a:r>
            <a:r>
              <a:rPr lang="en-US" sz="3200" dirty="0">
                <a:solidFill>
                  <a:schemeClr val="bg1"/>
                </a:solidFill>
              </a:rPr>
              <a:t> </a:t>
            </a:r>
          </a:p>
          <a:p>
            <a:endParaRPr lang="en-US" sz="3200" dirty="0">
              <a:solidFill>
                <a:schemeClr val="bg1"/>
              </a:solidFill>
            </a:endParaRPr>
          </a:p>
          <a:p>
            <a:r>
              <a:rPr lang="en-US" dirty="0">
                <a:solidFill>
                  <a:schemeClr val="bg1"/>
                </a:solidFill>
              </a:rPr>
              <a:t> Required documents for St. </a:t>
            </a:r>
            <a:r>
              <a:rPr lang="en-US">
                <a:solidFill>
                  <a:schemeClr val="bg1"/>
                </a:solidFill>
              </a:rPr>
              <a:t>Croix Scuba </a:t>
            </a:r>
            <a:r>
              <a:rPr lang="en-US" dirty="0">
                <a:solidFill>
                  <a:schemeClr val="bg1"/>
                </a:solidFill>
              </a:rPr>
              <a:t>Adventure:</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BSA Parts A, B and C</a:t>
            </a:r>
          </a:p>
          <a:p>
            <a:pPr marL="285750" indent="-285750">
              <a:buFont typeface="Arial" panose="020B0604020202020204" pitchFamily="34" charset="0"/>
              <a:buChar char="•"/>
            </a:pPr>
            <a:r>
              <a:rPr lang="en-US" dirty="0">
                <a:solidFill>
                  <a:schemeClr val="bg1"/>
                </a:solidFill>
              </a:rPr>
              <a:t>PADI Medical Statement signed by a medical professional*</a:t>
            </a:r>
          </a:p>
          <a:p>
            <a:pPr marL="285750" indent="-285750">
              <a:buFont typeface="Arial" panose="020B0604020202020204" pitchFamily="34" charset="0"/>
              <a:buChar char="•"/>
            </a:pPr>
            <a:r>
              <a:rPr lang="en-US" dirty="0">
                <a:solidFill>
                  <a:schemeClr val="bg1"/>
                </a:solidFill>
              </a:rPr>
              <a:t>PADI Release for Certified Scuba Divers*</a:t>
            </a:r>
          </a:p>
          <a:p>
            <a:pPr marL="285750" indent="-285750">
              <a:buFont typeface="Arial" panose="020B0604020202020204" pitchFamily="34" charset="0"/>
              <a:buChar char="•"/>
            </a:pPr>
            <a:r>
              <a:rPr lang="en-US" dirty="0">
                <a:solidFill>
                  <a:schemeClr val="bg1"/>
                </a:solidFill>
              </a:rPr>
              <a:t>Health Insurance Card</a:t>
            </a:r>
          </a:p>
          <a:p>
            <a:pPr marL="285750" indent="-285750">
              <a:buFont typeface="Arial" panose="020B0604020202020204" pitchFamily="34" charset="0"/>
              <a:buChar char="•"/>
            </a:pPr>
            <a:r>
              <a:rPr lang="en-US" dirty="0">
                <a:solidFill>
                  <a:schemeClr val="bg1"/>
                </a:solidFill>
              </a:rPr>
              <a:t>Scuba Certification Card </a:t>
            </a:r>
          </a:p>
          <a:p>
            <a:pPr marL="285750" indent="-285750">
              <a:buFont typeface="Arial" panose="020B0604020202020204" pitchFamily="34" charset="0"/>
              <a:buChar char="•"/>
            </a:pPr>
            <a:r>
              <a:rPr lang="en-US" dirty="0">
                <a:solidFill>
                  <a:schemeClr val="bg1"/>
                </a:solidFill>
              </a:rPr>
              <a:t>St. Croix Boat Release*</a:t>
            </a:r>
          </a:p>
          <a:p>
            <a:pPr marL="285750" indent="-285750">
              <a:buFont typeface="Arial" panose="020B0604020202020204" pitchFamily="34" charset="0"/>
              <a:buChar char="•"/>
            </a:pPr>
            <a:r>
              <a:rPr lang="en-US" dirty="0">
                <a:solidFill>
                  <a:schemeClr val="bg1"/>
                </a:solidFill>
              </a:rPr>
              <a:t>Actions for Addressing Identified Medical Conditions Restriction Diving form</a:t>
            </a:r>
            <a:r>
              <a:rPr lang="en-US" dirty="0">
                <a:solidFill>
                  <a:srgbClr val="FF0000"/>
                </a:solidFill>
              </a:rPr>
              <a:t>**</a:t>
            </a:r>
          </a:p>
          <a:p>
            <a:endParaRPr lang="en-US" dirty="0">
              <a:solidFill>
                <a:schemeClr val="bg1"/>
              </a:solidFill>
            </a:endParaRPr>
          </a:p>
          <a:p>
            <a:r>
              <a:rPr lang="en-US" dirty="0">
                <a:solidFill>
                  <a:schemeClr val="bg1"/>
                </a:solidFill>
              </a:rPr>
              <a:t>*These are two page documents and both pages are required to be uploaded</a:t>
            </a:r>
          </a:p>
          <a:p>
            <a:endParaRPr lang="en-US" dirty="0">
              <a:solidFill>
                <a:schemeClr val="bg1"/>
              </a:solidFill>
            </a:endParaRPr>
          </a:p>
          <a:p>
            <a:r>
              <a:rPr lang="en-US" dirty="0">
                <a:solidFill>
                  <a:schemeClr val="bg1"/>
                </a:solidFill>
              </a:rPr>
              <a:t>Note</a:t>
            </a:r>
            <a:r>
              <a:rPr lang="en-US" dirty="0">
                <a:solidFill>
                  <a:srgbClr val="FF0000"/>
                </a:solidFill>
              </a:rPr>
              <a:t>**</a:t>
            </a:r>
            <a:r>
              <a:rPr lang="en-US" dirty="0">
                <a:solidFill>
                  <a:schemeClr val="bg1"/>
                </a:solidFill>
              </a:rPr>
              <a:t>. This may not be required for all divers. Your crew leader will notify you if it will be required.</a:t>
            </a:r>
          </a:p>
          <a:p>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79" y="0"/>
            <a:ext cx="3091605" cy="1095394"/>
          </a:xfrm>
          <a:prstGeom prst="rect">
            <a:avLst/>
          </a:prstGeom>
        </p:spPr>
      </p:pic>
    </p:spTree>
    <p:extLst>
      <p:ext uri="{BB962C8B-B14F-4D97-AF65-F5344CB8AC3E}">
        <p14:creationId xmlns:p14="http://schemas.microsoft.com/office/powerpoint/2010/main" val="337362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3114675" cy="1103568"/>
          </a:xfrm>
          <a:prstGeom prst="rect">
            <a:avLst/>
          </a:prstGeom>
        </p:spPr>
      </p:pic>
      <p:sp>
        <p:nvSpPr>
          <p:cNvPr id="6" name="TextBox 5"/>
          <p:cNvSpPr txBox="1"/>
          <p:nvPr/>
        </p:nvSpPr>
        <p:spPr>
          <a:xfrm>
            <a:off x="694255" y="1715577"/>
            <a:ext cx="11164953" cy="4524315"/>
          </a:xfrm>
          <a:prstGeom prst="rect">
            <a:avLst/>
          </a:prstGeom>
          <a:noFill/>
        </p:spPr>
        <p:txBody>
          <a:bodyPr wrap="square" rtlCol="0">
            <a:spAutoFit/>
          </a:bodyPr>
          <a:lstStyle/>
          <a:p>
            <a:r>
              <a:rPr lang="en-US" dirty="0">
                <a:solidFill>
                  <a:schemeClr val="bg1"/>
                </a:solidFill>
              </a:rPr>
              <a:t>Here’s how it works:</a:t>
            </a:r>
          </a:p>
          <a:p>
            <a:r>
              <a:rPr lang="en-US" dirty="0">
                <a:solidFill>
                  <a:schemeClr val="bg1"/>
                </a:solidFill>
              </a:rPr>
              <a:t> </a:t>
            </a:r>
          </a:p>
          <a:p>
            <a:r>
              <a:rPr lang="en-US" dirty="0">
                <a:solidFill>
                  <a:schemeClr val="bg1"/>
                </a:solidFill>
              </a:rPr>
              <a:t>Once your Primary Adult Crew Leader has registered your unit within the </a:t>
            </a:r>
            <a:r>
              <a:rPr lang="en-US" u="sng" dirty="0">
                <a:solidFill>
                  <a:schemeClr val="bg1"/>
                </a:solidFill>
                <a:hlinkClick r:id="rId4"/>
              </a:rPr>
              <a:t>Sea Base Scuba Medical Submission Site</a:t>
            </a:r>
            <a:r>
              <a:rPr lang="en-US" dirty="0">
                <a:solidFill>
                  <a:schemeClr val="bg1"/>
                </a:solidFill>
              </a:rPr>
              <a:t>, you will receive an email with a link and a request code prompting you to complete your online BSA Medical. </a:t>
            </a:r>
          </a:p>
          <a:p>
            <a:r>
              <a:rPr lang="en-US" dirty="0">
                <a:solidFill>
                  <a:schemeClr val="bg1"/>
                </a:solidFill>
              </a:rPr>
              <a:t> </a:t>
            </a:r>
          </a:p>
          <a:p>
            <a:r>
              <a:rPr lang="en-US" dirty="0">
                <a:solidFill>
                  <a:schemeClr val="bg1"/>
                </a:solidFill>
              </a:rPr>
              <a:t>You will </a:t>
            </a:r>
            <a:r>
              <a:rPr lang="en-US" i="1" dirty="0">
                <a:solidFill>
                  <a:schemeClr val="bg1"/>
                </a:solidFill>
              </a:rPr>
              <a:t>not</a:t>
            </a:r>
            <a:r>
              <a:rPr lang="en-US" dirty="0">
                <a:solidFill>
                  <a:schemeClr val="bg1"/>
                </a:solidFill>
              </a:rPr>
              <a:t> receive this email until your Primary Adult Crew Leader has registered your crew on the medical site.  </a:t>
            </a:r>
          </a:p>
          <a:p>
            <a:r>
              <a:rPr lang="en-US" dirty="0">
                <a:solidFill>
                  <a:schemeClr val="bg1"/>
                </a:solidFill>
              </a:rPr>
              <a:t> </a:t>
            </a:r>
          </a:p>
          <a:p>
            <a:r>
              <a:rPr lang="en-US" u="sng" dirty="0">
                <a:solidFill>
                  <a:schemeClr val="bg1"/>
                </a:solidFill>
              </a:rPr>
              <a:t>To create an account (if you are logging in for the first time):</a:t>
            </a:r>
          </a:p>
          <a:p>
            <a:endParaRPr lang="en-US" dirty="0">
              <a:solidFill>
                <a:schemeClr val="bg1"/>
              </a:solidFill>
            </a:endParaRPr>
          </a:p>
          <a:p>
            <a:pPr marL="342900" lvl="0" indent="-342900">
              <a:buFont typeface="+mj-lt"/>
              <a:buAutoNum type="arabicPeriod"/>
            </a:pPr>
            <a:r>
              <a:rPr lang="en-US" dirty="0">
                <a:solidFill>
                  <a:schemeClr val="bg1"/>
                </a:solidFill>
              </a:rPr>
              <a:t>Click the </a:t>
            </a:r>
            <a:r>
              <a:rPr lang="en-US" u="sng" dirty="0">
                <a:solidFill>
                  <a:schemeClr val="bg1"/>
                </a:solidFill>
                <a:hlinkClick r:id="rId4"/>
              </a:rPr>
              <a:t>link above</a:t>
            </a:r>
            <a:r>
              <a:rPr lang="en-US" dirty="0">
                <a:solidFill>
                  <a:schemeClr val="bg1"/>
                </a:solidFill>
              </a:rPr>
              <a:t> to create your account</a:t>
            </a:r>
          </a:p>
          <a:p>
            <a:pPr marL="342900" lvl="0" indent="-342900">
              <a:buFont typeface="+mj-lt"/>
              <a:buAutoNum type="arabicPeriod"/>
            </a:pPr>
            <a:r>
              <a:rPr lang="en-US" dirty="0">
                <a:solidFill>
                  <a:schemeClr val="bg1"/>
                </a:solidFill>
              </a:rPr>
              <a:t>You will be asked to confirm the information of the participant that has been invited. If this information is correct, select “Continue.”</a:t>
            </a:r>
          </a:p>
          <a:p>
            <a:pPr marL="342900" lvl="0" indent="-342900">
              <a:buFont typeface="+mj-lt"/>
              <a:buAutoNum type="arabicPeriod"/>
            </a:pPr>
            <a:r>
              <a:rPr lang="en-US" dirty="0">
                <a:solidFill>
                  <a:schemeClr val="bg1"/>
                </a:solidFill>
              </a:rPr>
              <a:t>This will direct you to the log in page. Select ‘Create New Account”</a:t>
            </a:r>
          </a:p>
          <a:p>
            <a:pPr lvl="1"/>
            <a:r>
              <a:rPr lang="en-US" dirty="0">
                <a:solidFill>
                  <a:schemeClr val="bg1"/>
                </a:solidFill>
              </a:rPr>
              <a:t>You are creating the account for the parent or guardian NOT the Scout</a:t>
            </a:r>
          </a:p>
          <a:p>
            <a:pPr marL="342900" lvl="0" indent="-342900">
              <a:buFont typeface="+mj-lt"/>
              <a:buAutoNum type="arabicPeriod"/>
            </a:pPr>
            <a:r>
              <a:rPr lang="en-US" dirty="0">
                <a:solidFill>
                  <a:schemeClr val="bg1"/>
                </a:solidFill>
              </a:rPr>
              <a:t>Follow the prompts on the screen and select “Create.”</a:t>
            </a:r>
          </a:p>
          <a:p>
            <a:r>
              <a:rPr lang="en-US" dirty="0">
                <a:solidFill>
                  <a:schemeClr val="bg1"/>
                </a:solidFill>
              </a:rPr>
              <a:t> </a:t>
            </a:r>
          </a:p>
        </p:txBody>
      </p:sp>
    </p:spTree>
    <p:extLst>
      <p:ext uri="{BB962C8B-B14F-4D97-AF65-F5344CB8AC3E}">
        <p14:creationId xmlns:p14="http://schemas.microsoft.com/office/powerpoint/2010/main" val="50579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3114675" cy="1103568"/>
          </a:xfrm>
          <a:prstGeom prst="rect">
            <a:avLst/>
          </a:prstGeom>
        </p:spPr>
      </p:pic>
      <p:sp>
        <p:nvSpPr>
          <p:cNvPr id="6" name="TextBox 5"/>
          <p:cNvSpPr txBox="1"/>
          <p:nvPr/>
        </p:nvSpPr>
        <p:spPr>
          <a:xfrm>
            <a:off x="684924" y="1482312"/>
            <a:ext cx="11164953" cy="5078313"/>
          </a:xfrm>
          <a:prstGeom prst="rect">
            <a:avLst/>
          </a:prstGeom>
          <a:noFill/>
        </p:spPr>
        <p:txBody>
          <a:bodyPr wrap="square" rtlCol="0">
            <a:spAutoFit/>
          </a:bodyPr>
          <a:lstStyle/>
          <a:p>
            <a:r>
              <a:rPr lang="en-US" u="sng" dirty="0">
                <a:solidFill>
                  <a:schemeClr val="bg1"/>
                </a:solidFill>
              </a:rPr>
              <a:t>To complete </a:t>
            </a:r>
            <a:r>
              <a:rPr lang="en-US" b="1" u="sng" dirty="0">
                <a:solidFill>
                  <a:schemeClr val="bg1"/>
                </a:solidFill>
              </a:rPr>
              <a:t>your</a:t>
            </a:r>
            <a:r>
              <a:rPr lang="en-US" u="sng" dirty="0">
                <a:solidFill>
                  <a:schemeClr val="bg1"/>
                </a:solidFill>
              </a:rPr>
              <a:t> medical (if you are attending Sea Base with your Scout:</a:t>
            </a:r>
            <a:endParaRPr lang="en-US" dirty="0">
              <a:solidFill>
                <a:schemeClr val="bg1"/>
              </a:solidFill>
            </a:endParaRPr>
          </a:p>
          <a:p>
            <a:pPr marL="342900" lvl="0" indent="-342900">
              <a:buFont typeface="+mj-lt"/>
              <a:buAutoNum type="arabicPeriod"/>
            </a:pPr>
            <a:r>
              <a:rPr lang="en-US" dirty="0">
                <a:solidFill>
                  <a:schemeClr val="bg1"/>
                </a:solidFill>
              </a:rPr>
              <a:t>Once you have created your account, and have logged in select “Enter Request Code”</a:t>
            </a:r>
          </a:p>
          <a:p>
            <a:pPr marL="342900" lvl="0" indent="-342900">
              <a:buFont typeface="+mj-lt"/>
              <a:buAutoNum type="arabicPeriod"/>
            </a:pPr>
            <a:r>
              <a:rPr lang="en-US" dirty="0">
                <a:solidFill>
                  <a:schemeClr val="bg1"/>
                </a:solidFill>
              </a:rPr>
              <a:t>Enter the request code that was sent to you by the Primary Adult Crew Leader</a:t>
            </a:r>
          </a:p>
          <a:p>
            <a:pPr marL="342900" lvl="0" indent="-342900">
              <a:buFont typeface="+mj-lt"/>
              <a:buAutoNum type="arabicPeriod"/>
            </a:pPr>
            <a:r>
              <a:rPr lang="en-US" dirty="0">
                <a:solidFill>
                  <a:schemeClr val="bg1"/>
                </a:solidFill>
              </a:rPr>
              <a:t>Select your name from the drop-down bar or add you name if it does not appear</a:t>
            </a:r>
          </a:p>
          <a:p>
            <a:pPr marL="342900" lvl="0" indent="-342900">
              <a:buFont typeface="+mj-lt"/>
              <a:buAutoNum type="arabicPeriod"/>
            </a:pPr>
            <a:r>
              <a:rPr lang="en-US" dirty="0">
                <a:solidFill>
                  <a:schemeClr val="bg1"/>
                </a:solidFill>
              </a:rPr>
              <a:t>Once you have selected your name, click “Continue.” You will be directed to begin your medical.</a:t>
            </a:r>
          </a:p>
          <a:p>
            <a:pPr marL="342900" lvl="0" indent="-342900">
              <a:buFont typeface="+mj-lt"/>
              <a:buAutoNum type="arabicPeriod"/>
            </a:pPr>
            <a:r>
              <a:rPr lang="en-US" dirty="0">
                <a:solidFill>
                  <a:schemeClr val="bg1"/>
                </a:solidFill>
              </a:rPr>
              <a:t>Once you have completed this “Health Form” section, you will have completed your BSA Medical Parts A &amp; B.</a:t>
            </a:r>
          </a:p>
          <a:p>
            <a:pPr lvl="0"/>
            <a:endParaRPr lang="en-US" dirty="0">
              <a:solidFill>
                <a:schemeClr val="bg1"/>
              </a:solidFill>
            </a:endParaRPr>
          </a:p>
          <a:p>
            <a:r>
              <a:rPr lang="en-US" u="sng" dirty="0">
                <a:solidFill>
                  <a:schemeClr val="bg1"/>
                </a:solidFill>
              </a:rPr>
              <a:t>To complete a family member/Scout's medical:</a:t>
            </a:r>
            <a:endParaRPr lang="en-US" dirty="0">
              <a:solidFill>
                <a:schemeClr val="bg1"/>
              </a:solidFill>
            </a:endParaRPr>
          </a:p>
          <a:p>
            <a:pPr marL="342900" lvl="0" indent="-342900">
              <a:buFont typeface="+mj-lt"/>
              <a:buAutoNum type="arabicPeriod"/>
            </a:pPr>
            <a:r>
              <a:rPr lang="en-US" dirty="0">
                <a:solidFill>
                  <a:schemeClr val="bg1"/>
                </a:solidFill>
              </a:rPr>
              <a:t>Once your account has been created, click "My Account"</a:t>
            </a:r>
          </a:p>
          <a:p>
            <a:pPr marL="342900" lvl="0" indent="-342900">
              <a:buFont typeface="+mj-lt"/>
              <a:buAutoNum type="arabicPeriod"/>
            </a:pPr>
            <a:r>
              <a:rPr lang="en-US" dirty="0">
                <a:solidFill>
                  <a:schemeClr val="bg1"/>
                </a:solidFill>
              </a:rPr>
              <a:t>Click "My Profile"</a:t>
            </a:r>
          </a:p>
          <a:p>
            <a:pPr marL="342900" lvl="0" indent="-342900">
              <a:buFont typeface="+mj-lt"/>
              <a:buAutoNum type="arabicPeriod"/>
            </a:pPr>
            <a:r>
              <a:rPr lang="en-US" dirty="0">
                <a:solidFill>
                  <a:schemeClr val="bg1"/>
                </a:solidFill>
              </a:rPr>
              <a:t>Click "Add New Family"-here is where you will add your Scout</a:t>
            </a:r>
          </a:p>
          <a:p>
            <a:pPr marL="342900" lvl="0" indent="-342900">
              <a:buFont typeface="+mj-lt"/>
              <a:buAutoNum type="arabicPeriod"/>
            </a:pPr>
            <a:r>
              <a:rPr lang="en-US" dirty="0">
                <a:solidFill>
                  <a:schemeClr val="bg1"/>
                </a:solidFill>
              </a:rPr>
              <a:t>Once you have created the Scout's profile be sure to save their information</a:t>
            </a:r>
          </a:p>
          <a:p>
            <a:pPr marL="342900" lvl="0" indent="-342900">
              <a:buFont typeface="+mj-lt"/>
              <a:buAutoNum type="arabicPeriod"/>
            </a:pPr>
            <a:r>
              <a:rPr lang="en-US" dirty="0">
                <a:solidFill>
                  <a:schemeClr val="bg1"/>
                </a:solidFill>
              </a:rPr>
              <a:t>Click "My Account"</a:t>
            </a:r>
          </a:p>
          <a:p>
            <a:pPr marL="342900" lvl="0" indent="-342900">
              <a:buFont typeface="+mj-lt"/>
              <a:buAutoNum type="arabicPeriod"/>
            </a:pPr>
            <a:r>
              <a:rPr lang="en-US" dirty="0">
                <a:solidFill>
                  <a:schemeClr val="bg1"/>
                </a:solidFill>
              </a:rPr>
              <a:t>Next, click "Enter a Request Code"-here is where you will enter your Scout's request code</a:t>
            </a:r>
          </a:p>
          <a:p>
            <a:pPr marL="342900" lvl="0" indent="-342900">
              <a:buFont typeface="+mj-lt"/>
              <a:buAutoNum type="arabicPeriod"/>
            </a:pPr>
            <a:r>
              <a:rPr lang="en-US" dirty="0">
                <a:solidFill>
                  <a:schemeClr val="bg1"/>
                </a:solidFill>
              </a:rPr>
              <a:t>Confirm Scout's information</a:t>
            </a:r>
          </a:p>
          <a:p>
            <a:pPr marL="342900" lvl="0" indent="-342900">
              <a:buFont typeface="+mj-lt"/>
              <a:buAutoNum type="arabicPeriod"/>
            </a:pPr>
            <a:r>
              <a:rPr lang="en-US" dirty="0">
                <a:solidFill>
                  <a:schemeClr val="bg1"/>
                </a:solidFill>
              </a:rPr>
              <a:t>Proceed to enter the Scout's medical information</a:t>
            </a:r>
          </a:p>
          <a:p>
            <a:pPr marL="342900" lvl="0" indent="-342900">
              <a:buFont typeface="+mj-lt"/>
              <a:buAutoNum type="arabicPeriod"/>
            </a:pPr>
            <a:r>
              <a:rPr lang="en-US" dirty="0">
                <a:solidFill>
                  <a:schemeClr val="bg1"/>
                </a:solidFill>
              </a:rPr>
              <a:t>Once you have completed this “Health Form” section, you will have completed your BSA Medical Parts A &amp; B.</a:t>
            </a:r>
          </a:p>
          <a:p>
            <a:pPr lvl="0"/>
            <a:endParaRPr lang="en-US" dirty="0">
              <a:solidFill>
                <a:schemeClr val="bg1"/>
              </a:solidFill>
            </a:endParaRPr>
          </a:p>
        </p:txBody>
      </p:sp>
    </p:spTree>
    <p:extLst>
      <p:ext uri="{BB962C8B-B14F-4D97-AF65-F5344CB8AC3E}">
        <p14:creationId xmlns:p14="http://schemas.microsoft.com/office/powerpoint/2010/main" val="308270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3114675" cy="1103568"/>
          </a:xfrm>
          <a:prstGeom prst="rect">
            <a:avLst/>
          </a:prstGeom>
        </p:spPr>
      </p:pic>
      <p:sp>
        <p:nvSpPr>
          <p:cNvPr id="6" name="TextBox 5"/>
          <p:cNvSpPr txBox="1"/>
          <p:nvPr/>
        </p:nvSpPr>
        <p:spPr>
          <a:xfrm>
            <a:off x="513523" y="1716461"/>
            <a:ext cx="11164953" cy="4247317"/>
          </a:xfrm>
          <a:prstGeom prst="rect">
            <a:avLst/>
          </a:prstGeom>
          <a:noFill/>
        </p:spPr>
        <p:txBody>
          <a:bodyPr wrap="square" rtlCol="0">
            <a:spAutoFit/>
          </a:bodyPr>
          <a:lstStyle/>
          <a:p>
            <a:r>
              <a:rPr lang="en-US" u="sng" dirty="0">
                <a:solidFill>
                  <a:schemeClr val="bg1"/>
                </a:solidFill>
              </a:rPr>
              <a:t>To manage your “Scuba Participant Uploads:”</a:t>
            </a:r>
            <a:endParaRPr lang="en-US" dirty="0">
              <a:solidFill>
                <a:schemeClr val="bg1"/>
              </a:solidFill>
            </a:endParaRPr>
          </a:p>
          <a:p>
            <a:pPr marL="342900" lvl="0" indent="-342900">
              <a:buFont typeface="+mj-lt"/>
              <a:buAutoNum type="arabicPeriod"/>
            </a:pPr>
            <a:r>
              <a:rPr lang="en-US" dirty="0">
                <a:solidFill>
                  <a:schemeClr val="bg1"/>
                </a:solidFill>
              </a:rPr>
              <a:t>Once you have logged in, under “My Account Dashboard” select “View Medicals.”</a:t>
            </a:r>
          </a:p>
          <a:p>
            <a:pPr marL="342900" lvl="0" indent="-342900">
              <a:buFont typeface="+mj-lt"/>
              <a:buAutoNum type="arabicPeriod"/>
            </a:pPr>
            <a:r>
              <a:rPr lang="en-US" dirty="0">
                <a:solidFill>
                  <a:schemeClr val="bg1"/>
                </a:solidFill>
              </a:rPr>
              <a:t>Click on the name of the participant.</a:t>
            </a:r>
          </a:p>
          <a:p>
            <a:pPr marL="342900" lvl="0" indent="-342900">
              <a:buFont typeface="+mj-lt"/>
              <a:buAutoNum type="arabicPeriod"/>
            </a:pPr>
            <a:r>
              <a:rPr lang="en-US" dirty="0">
                <a:solidFill>
                  <a:schemeClr val="bg1"/>
                </a:solidFill>
              </a:rPr>
              <a:t>Click “Scuba Participant Uploads.”</a:t>
            </a:r>
          </a:p>
          <a:p>
            <a:pPr marL="342900" lvl="0" indent="-342900">
              <a:buFont typeface="+mj-lt"/>
              <a:buAutoNum type="arabicPeriod"/>
            </a:pPr>
            <a:r>
              <a:rPr lang="en-US" dirty="0">
                <a:solidFill>
                  <a:schemeClr val="bg1"/>
                </a:solidFill>
              </a:rPr>
              <a:t>Upload the corresponding document to the correct section.</a:t>
            </a:r>
          </a:p>
          <a:p>
            <a:pPr lvl="0"/>
            <a:endParaRPr lang="en-US" dirty="0">
              <a:solidFill>
                <a:schemeClr val="bg1"/>
              </a:solidFill>
            </a:endParaRPr>
          </a:p>
          <a:p>
            <a:r>
              <a:rPr lang="en-US" b="1" dirty="0">
                <a:solidFill>
                  <a:schemeClr val="bg1"/>
                </a:solidFill>
              </a:rPr>
              <a:t>NOTE: Make sure to review the following pages as samples before you upload your required documents. Incomplete or inaccurate documents will be sent back and will delay your processing.</a:t>
            </a:r>
            <a:endParaRPr lang="en-US" dirty="0">
              <a:solidFill>
                <a:schemeClr val="bg1"/>
              </a:solidFill>
            </a:endParaRPr>
          </a:p>
          <a:p>
            <a:r>
              <a:rPr lang="en-US" dirty="0">
                <a:solidFill>
                  <a:schemeClr val="bg1"/>
                </a:solidFill>
              </a:rPr>
              <a:t> </a:t>
            </a:r>
          </a:p>
          <a:p>
            <a:r>
              <a:rPr lang="en-US" dirty="0">
                <a:solidFill>
                  <a:schemeClr val="bg1"/>
                </a:solidFill>
              </a:rPr>
              <a:t>All medical documents must be uploaded onto our online system. We cannot accept documents that have been mailed or emailed.</a:t>
            </a:r>
          </a:p>
          <a:p>
            <a:endParaRPr lang="en-US" dirty="0">
              <a:solidFill>
                <a:schemeClr val="bg1"/>
              </a:solidFill>
            </a:endParaRPr>
          </a:p>
          <a:p>
            <a:r>
              <a:rPr lang="en-US" dirty="0">
                <a:solidFill>
                  <a:schemeClr val="bg1"/>
                </a:solidFill>
              </a:rPr>
              <a:t>Please review the </a:t>
            </a:r>
            <a:r>
              <a:rPr lang="en-US" i="1" u="sng" dirty="0">
                <a:solidFill>
                  <a:schemeClr val="bg1"/>
                </a:solidFill>
              </a:rPr>
              <a:t>Scuba Participant &amp; Parents guide to Online Medicals . </a:t>
            </a:r>
            <a:r>
              <a:rPr lang="en-US" dirty="0">
                <a:solidFill>
                  <a:schemeClr val="bg1"/>
                </a:solidFill>
              </a:rPr>
              <a:t>The link for this is on our website under each Scuba Adventure</a:t>
            </a:r>
          </a:p>
          <a:p>
            <a:endParaRPr lang="en-US" dirty="0">
              <a:solidFill>
                <a:schemeClr val="bg1"/>
              </a:solidFill>
            </a:endParaRPr>
          </a:p>
        </p:txBody>
      </p:sp>
    </p:spTree>
    <p:extLst>
      <p:ext uri="{BB962C8B-B14F-4D97-AF65-F5344CB8AC3E}">
        <p14:creationId xmlns:p14="http://schemas.microsoft.com/office/powerpoint/2010/main" val="299927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0914" y="1720840"/>
            <a:ext cx="6139217" cy="2985433"/>
          </a:xfrm>
          <a:prstGeom prst="rect">
            <a:avLst/>
          </a:prstGeom>
          <a:noFill/>
        </p:spPr>
        <p:txBody>
          <a:bodyPr wrap="square" rtlCol="0">
            <a:spAutoFit/>
          </a:bodyPr>
          <a:lstStyle/>
          <a:p>
            <a:r>
              <a:rPr lang="en-US" sz="4800" dirty="0">
                <a:solidFill>
                  <a:schemeClr val="bg1"/>
                </a:solidFill>
              </a:rPr>
              <a:t>Arrival and Registration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Arrival Time is between 1 and 3 PM</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 and review documents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Meet your Professional Sea Base Divemaster</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Swim Review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56" y="166688"/>
            <a:ext cx="2887782" cy="1023177"/>
          </a:xfrm>
          <a:prstGeom prst="rect">
            <a:avLst/>
          </a:prstGeom>
        </p:spPr>
      </p:pic>
      <p:pic>
        <p:nvPicPr>
          <p:cNvPr id="7" name="Picture 6">
            <a:extLst>
              <a:ext uri="{FF2B5EF4-FFF2-40B4-BE49-F238E27FC236}">
                <a16:creationId xmlns:a16="http://schemas.microsoft.com/office/drawing/2014/main" id="{AA7920F8-50A2-49C3-BE1F-6E0C05EF038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10131" y="2780886"/>
            <a:ext cx="5163172" cy="3315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422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40261" y="1550667"/>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45361" y="2422967"/>
            <a:ext cx="11946639" cy="3693319"/>
          </a:xfrm>
          <a:prstGeom prst="rect">
            <a:avLst/>
          </a:prstGeom>
          <a:noFill/>
        </p:spPr>
        <p:txBody>
          <a:bodyPr wrap="square" rtlCol="0">
            <a:spAutoFit/>
          </a:bodyPr>
          <a:lstStyle/>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The following pages are meant to be a guide for the more common conditions and not an absolute list. If you have a medical condition that may be of concern, please contact the Scuba Department at Florida Sea Base for guidance.</a:t>
            </a:r>
          </a:p>
          <a:p>
            <a:endParaRPr lang="en-US" dirty="0">
              <a:solidFill>
                <a:schemeClr val="bg1"/>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201077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82253" y="1459461"/>
            <a:ext cx="9178795" cy="523220"/>
          </a:xfrm>
          <a:prstGeom prst="rect">
            <a:avLst/>
          </a:prstGeom>
          <a:noFill/>
        </p:spPr>
        <p:txBody>
          <a:bodyPr wrap="none" rtlCol="0">
            <a:spAutoFit/>
          </a:bodyPr>
          <a:lstStyle/>
          <a:p>
            <a:r>
              <a:rPr lang="en-US" sz="2800" dirty="0">
                <a:solidFill>
                  <a:schemeClr val="bg1"/>
                </a:solidFill>
              </a:rPr>
              <a:t>Absolute medical contradictions for scuba diving with the BSA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45361" y="1982681"/>
            <a:ext cx="11729139" cy="4462760"/>
          </a:xfrm>
          <a:prstGeom prst="rect">
            <a:avLst/>
          </a:prstGeom>
          <a:noFill/>
        </p:spPr>
        <p:txBody>
          <a:bodyPr wrap="square" rtlCol="0">
            <a:spAutoFit/>
          </a:bodyPr>
          <a:lstStyle/>
          <a:p>
            <a:endParaRPr lang="en-US" sz="24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Asthma</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Epilepsy/Seizures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Insulin dependent diabetes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Multiple (more than one) medication for ADD, ADHD and depression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Anxiety</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Narcolepsy</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Exceeding the height/weight requirements</a:t>
            </a:r>
          </a:p>
          <a:p>
            <a:pPr marL="285750" indent="-285750">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dirty="0">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81210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45361" y="1356251"/>
            <a:ext cx="11425115" cy="5262979"/>
          </a:xfrm>
          <a:prstGeom prst="rect">
            <a:avLst/>
          </a:prstGeom>
          <a:noFill/>
        </p:spPr>
        <p:txBody>
          <a:bodyPr wrap="none" rtlCol="0">
            <a:spAutoFit/>
          </a:bodyPr>
          <a:lstStyle/>
          <a:p>
            <a:r>
              <a:rPr lang="en-US" sz="2200" dirty="0">
                <a:solidFill>
                  <a:schemeClr val="bg1"/>
                </a:solidFill>
                <a:effectLst>
                  <a:outerShdw blurRad="38100" dist="38100" dir="2700000" algn="tl">
                    <a:srgbClr val="000000">
                      <a:alpha val="43137"/>
                    </a:srgbClr>
                  </a:outerShdw>
                </a:effectLst>
              </a:rPr>
              <a:t>BSA Annual Health and Medical Record Part C and PADI Medical Statement must be signed </a:t>
            </a:r>
          </a:p>
          <a:p>
            <a:r>
              <a:rPr lang="en-US" sz="2200" dirty="0">
                <a:solidFill>
                  <a:schemeClr val="bg1"/>
                </a:solidFill>
                <a:effectLst>
                  <a:outerShdw blurRad="38100" dist="38100" dir="2700000" algn="tl">
                    <a:srgbClr val="000000">
                      <a:alpha val="43137"/>
                    </a:srgbClr>
                  </a:outerShdw>
                </a:effectLst>
              </a:rPr>
              <a:t>by a physician within the last year.  Florida Sea Base must receive this 30 days prior to your arrival. </a:t>
            </a:r>
          </a:p>
          <a:p>
            <a:endParaRPr lang="en-US" sz="2200" dirty="0">
              <a:solidFill>
                <a:schemeClr val="bg1"/>
              </a:solidFill>
              <a:effectLst>
                <a:outerShdw blurRad="38100" dist="38100" dir="2700000" algn="tl">
                  <a:srgbClr val="000000">
                    <a:alpha val="43137"/>
                  </a:srgbClr>
                </a:outerShdw>
              </a:effectLst>
            </a:endParaRPr>
          </a:p>
          <a:p>
            <a:r>
              <a:rPr lang="en-US" sz="2400" u="sng" dirty="0">
                <a:solidFill>
                  <a:schemeClr val="bg1"/>
                </a:solidFill>
                <a:effectLst>
                  <a:outerShdw blurRad="38100" dist="38100" dir="2700000" algn="tl">
                    <a:srgbClr val="000000">
                      <a:alpha val="43137"/>
                    </a:srgbClr>
                  </a:outerShdw>
                </a:effectLst>
              </a:rPr>
              <a:t>Medical issues:</a:t>
            </a:r>
          </a:p>
          <a:p>
            <a:r>
              <a:rPr lang="en-US" sz="2400" dirty="0">
                <a:solidFill>
                  <a:schemeClr val="bg1"/>
                </a:solidFill>
                <a:effectLst>
                  <a:outerShdw blurRad="38100" dist="38100" dir="2700000" algn="tl">
                    <a:srgbClr val="000000">
                      <a:alpha val="43137"/>
                    </a:srgbClr>
                  </a:outerShdw>
                </a:effectLst>
              </a:rPr>
              <a:t>Hypertensive: Blood pressure must be lower than 140/90 prior to arrival at Sea Base.</a:t>
            </a:r>
          </a:p>
          <a:p>
            <a:r>
              <a:rPr lang="en-US" sz="2400" dirty="0">
                <a:solidFill>
                  <a:schemeClr val="bg1"/>
                </a:solidFill>
                <a:effectLst>
                  <a:outerShdw blurRad="38100" dist="38100" dir="2700000" algn="tl">
                    <a:srgbClr val="000000">
                      <a:alpha val="43137"/>
                    </a:srgbClr>
                  </a:outerShdw>
                </a:effectLst>
              </a:rPr>
              <a:t>Epilepsy: Participants have been cleared by their physician, they do not take seizure</a:t>
            </a:r>
          </a:p>
          <a:p>
            <a:r>
              <a:rPr lang="en-US" sz="2400" dirty="0">
                <a:solidFill>
                  <a:schemeClr val="bg1"/>
                </a:solidFill>
                <a:effectLst>
                  <a:outerShdw blurRad="38100" dist="38100" dir="2700000" algn="tl">
                    <a:srgbClr val="000000">
                      <a:alpha val="43137"/>
                    </a:srgbClr>
                  </a:outerShdw>
                </a:effectLst>
              </a:rPr>
              <a:t>                 medications and have not had a seizure within the last 5 years.</a:t>
            </a:r>
          </a:p>
          <a:p>
            <a:r>
              <a:rPr lang="en-US" sz="2400" dirty="0">
                <a:solidFill>
                  <a:schemeClr val="bg1"/>
                </a:solidFill>
                <a:effectLst>
                  <a:outerShdw blurRad="38100" dist="38100" dir="2700000" algn="tl">
                    <a:srgbClr val="000000">
                      <a:alpha val="43137"/>
                    </a:srgbClr>
                  </a:outerShdw>
                </a:effectLst>
              </a:rPr>
              <a:t>Seizure Activity: A person with a history of seizure activity (neurological or other) who </a:t>
            </a:r>
          </a:p>
          <a:p>
            <a:r>
              <a:rPr lang="en-US" sz="2400" dirty="0">
                <a:solidFill>
                  <a:schemeClr val="bg1"/>
                </a:solidFill>
                <a:effectLst>
                  <a:outerShdw blurRad="38100" dist="38100" dir="2700000" algn="tl">
                    <a:srgbClr val="000000">
                      <a:alpha val="43137"/>
                    </a:srgbClr>
                  </a:outerShdw>
                </a:effectLst>
              </a:rPr>
              <a:t>                have been asymptomatic and medication free for 5 years may be allowed to</a:t>
            </a:r>
          </a:p>
          <a:p>
            <a:r>
              <a:rPr lang="en-US" sz="2400" dirty="0">
                <a:solidFill>
                  <a:schemeClr val="bg1"/>
                </a:solidFill>
                <a:effectLst>
                  <a:outerShdw blurRad="38100" dist="38100" dir="2700000" algn="tl">
                    <a:srgbClr val="000000">
                      <a:alpha val="43137"/>
                    </a:srgbClr>
                  </a:outerShdw>
                </a:effectLst>
              </a:rPr>
              <a:t>                scuba dive.</a:t>
            </a:r>
          </a:p>
          <a:p>
            <a:r>
              <a:rPr lang="en-US" sz="2400" dirty="0">
                <a:solidFill>
                  <a:schemeClr val="bg1"/>
                </a:solidFill>
                <a:effectLst>
                  <a:outerShdw blurRad="38100" dist="38100" dir="2700000" algn="tl">
                    <a:srgbClr val="000000">
                      <a:alpha val="43137"/>
                    </a:srgbClr>
                  </a:outerShdw>
                </a:effectLst>
              </a:rPr>
              <a:t>Concussions: Those who have suffered a concussion should contact Florida Sea Base </a:t>
            </a:r>
          </a:p>
          <a:p>
            <a:endParaRPr lang="en-US" sz="2400" dirty="0">
              <a:solidFill>
                <a:schemeClr val="bg1"/>
              </a:solidFill>
              <a:effectLst>
                <a:outerShdw blurRad="38100" dist="38100" dir="2700000" algn="tl">
                  <a:srgbClr val="000000">
                    <a:alpha val="43137"/>
                  </a:srgbClr>
                </a:outerShdw>
              </a:effectLst>
            </a:endParaRPr>
          </a:p>
          <a:p>
            <a:pPr algn="ctr"/>
            <a:r>
              <a:rPr lang="en-US"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509587"/>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65346" y="1019175"/>
            <a:ext cx="11729137" cy="581697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Weight Limits: </a:t>
            </a:r>
          </a:p>
          <a:p>
            <a:r>
              <a:rPr lang="en-US" dirty="0">
                <a:solidFill>
                  <a:schemeClr val="bg1"/>
                </a:solidFill>
              </a:rPr>
              <a:t>Sea Base participants must meet the BSA Height and Weight Guidelines. Exceptions may be made for individuals who do not exceed the BSA H&amp;W Guidelines by more than 20lbs. To receive an exception, the participant must provide a letter from their physician (MD or DO only) stating that they are in good health and are approved for participation. </a:t>
            </a:r>
          </a:p>
          <a:p>
            <a:pPr lvl="0"/>
            <a:r>
              <a:rPr lang="en-US" sz="2000" dirty="0">
                <a:solidFill>
                  <a:schemeClr val="bg1"/>
                </a:solidFill>
              </a:rPr>
              <a:t>	</a:t>
            </a:r>
            <a:r>
              <a:rPr lang="en-US" dirty="0">
                <a:solidFill>
                  <a:schemeClr val="bg1"/>
                </a:solidFill>
              </a:rPr>
              <a:t>1. If they are under the height/weight limit they are fine.</a:t>
            </a:r>
          </a:p>
          <a:p>
            <a:pPr lvl="0"/>
            <a:r>
              <a:rPr lang="en-US" dirty="0">
                <a:solidFill>
                  <a:schemeClr val="bg1"/>
                </a:solidFill>
              </a:rPr>
              <a:t>	2. If they are over the height/weight limit by </a:t>
            </a:r>
            <a:r>
              <a:rPr lang="en-US" u="sng" dirty="0">
                <a:solidFill>
                  <a:schemeClr val="bg1"/>
                </a:solidFill>
              </a:rPr>
              <a:t>no more</a:t>
            </a:r>
            <a:r>
              <a:rPr lang="en-US" dirty="0">
                <a:solidFill>
                  <a:schemeClr val="bg1"/>
                </a:solidFill>
              </a:rPr>
              <a:t> than 20 pounds, a note from the physician will work.</a:t>
            </a:r>
          </a:p>
          <a:p>
            <a:pPr lvl="0"/>
            <a:r>
              <a:rPr lang="en-US" dirty="0">
                <a:solidFill>
                  <a:schemeClr val="bg1"/>
                </a:solidFill>
              </a:rPr>
              <a:t>	3. If they are over the height/weight limit by </a:t>
            </a:r>
            <a:r>
              <a:rPr lang="en-US" u="sng" dirty="0">
                <a:solidFill>
                  <a:schemeClr val="bg1"/>
                </a:solidFill>
              </a:rPr>
              <a:t>more</a:t>
            </a:r>
            <a:r>
              <a:rPr lang="en-US" dirty="0">
                <a:solidFill>
                  <a:schemeClr val="bg1"/>
                </a:solidFill>
              </a:rPr>
              <a:t> than 20 pounds they will not be allowed to attend.</a:t>
            </a:r>
          </a:p>
          <a:p>
            <a:r>
              <a:rPr lang="en-US" sz="2000" dirty="0">
                <a:solidFill>
                  <a:schemeClr val="bg1"/>
                </a:solidFill>
                <a:effectLst>
                  <a:outerShdw blurRad="38100" dist="38100" dir="2700000" algn="tl">
                    <a:srgbClr val="000000">
                      <a:alpha val="43137"/>
                    </a:srgbClr>
                  </a:outerShdw>
                </a:effectLst>
              </a:rPr>
              <a:t>	</a:t>
            </a:r>
            <a:r>
              <a:rPr lang="en-US" dirty="0">
                <a:solidFill>
                  <a:schemeClr val="bg1"/>
                </a:solidFill>
              </a:rPr>
              <a:t>4. Individuals 78 inches or taller cannot be offered an exception.</a:t>
            </a:r>
          </a:p>
          <a:p>
            <a:endParaRPr lang="en-US" sz="2400" dirty="0">
              <a:solidFill>
                <a:schemeClr val="bg1"/>
              </a:solidFill>
              <a:effectLst>
                <a:outerShdw blurRad="38100" dist="38100" dir="2700000" algn="tl">
                  <a:srgbClr val="000000">
                    <a:alpha val="43137"/>
                  </a:srgbClr>
                </a:outerShdw>
              </a:effectLst>
            </a:endParaRPr>
          </a:p>
          <a:p>
            <a:endParaRPr lang="en-US" sz="2400" dirty="0">
              <a:solidFill>
                <a:schemeClr val="bg1"/>
              </a:solidFill>
              <a:effectLst>
                <a:outerShdw blurRad="38100" dist="38100" dir="2700000" algn="tl">
                  <a:srgbClr val="000000">
                    <a:alpha val="43137"/>
                  </a:srgbClr>
                </a:outerShdw>
              </a:effectLst>
            </a:endParaRPr>
          </a:p>
          <a:p>
            <a:endParaRPr lang="en-US" dirty="0">
              <a:solidFill>
                <a:srgbClr val="C00000"/>
              </a:solidFill>
              <a:effectLst>
                <a:outerShdw blurRad="38100" dist="38100" dir="2700000" algn="tl">
                  <a:srgbClr val="000000">
                    <a:alpha val="43137"/>
                  </a:srgbClr>
                </a:outerShdw>
              </a:effectLst>
            </a:endParaRPr>
          </a:p>
          <a:p>
            <a:endParaRPr lang="en-US" dirty="0">
              <a:solidFill>
                <a:srgbClr val="C00000"/>
              </a:solidFill>
              <a:effectLst>
                <a:outerShdw blurRad="38100" dist="38100" dir="2700000" algn="tl">
                  <a:srgbClr val="000000">
                    <a:alpha val="43137"/>
                  </a:srgbClr>
                </a:outerShdw>
              </a:effectLst>
            </a:endParaRPr>
          </a:p>
          <a:p>
            <a:endParaRPr lang="en-US" dirty="0">
              <a:solidFill>
                <a:srgbClr val="C00000"/>
              </a:solidFill>
              <a:effectLst>
                <a:outerShdw blurRad="38100" dist="38100" dir="2700000" algn="tl">
                  <a:srgbClr val="000000">
                    <a:alpha val="43137"/>
                  </a:srgbClr>
                </a:outerShdw>
              </a:effectLst>
            </a:endParaRPr>
          </a:p>
          <a:p>
            <a:pPr algn="ctr"/>
            <a:endParaRPr lang="en-US" sz="1600" dirty="0">
              <a:solidFill>
                <a:srgbClr val="C00000"/>
              </a:solidFill>
              <a:effectLst>
                <a:outerShdw blurRad="38100" dist="38100" dir="2700000" algn="tl">
                  <a:srgbClr val="000000">
                    <a:alpha val="43137"/>
                  </a:srgbClr>
                </a:outerShdw>
              </a:effectLst>
            </a:endParaRPr>
          </a:p>
          <a:p>
            <a:pPr algn="ctr"/>
            <a:r>
              <a:rPr lang="en-US" sz="1600" dirty="0">
                <a:solidFill>
                  <a:schemeClr val="bg1"/>
                </a:solidFill>
              </a:rPr>
              <a:t> Any participant not meeting the height/weight requirements will be sent home at their own expense. Absolutely no exceptions will be made. </a:t>
            </a:r>
          </a:p>
          <a:p>
            <a:pPr algn="ctr"/>
            <a:endParaRPr lang="en-US" sz="1600" dirty="0">
              <a:solidFill>
                <a:srgbClr val="C00000"/>
              </a:solidFill>
              <a:effectLst>
                <a:outerShdw blurRad="38100" dist="38100" dir="2700000" algn="tl">
                  <a:srgbClr val="000000">
                    <a:alpha val="43137"/>
                  </a:srgbClr>
                </a:outerShdw>
              </a:effectLst>
            </a:endParaRPr>
          </a:p>
          <a:p>
            <a:pPr algn="ctr"/>
            <a:r>
              <a:rPr lang="en-US" sz="16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16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1600" dirty="0">
                <a:solidFill>
                  <a:srgbClr val="C00000"/>
                </a:solidFill>
                <a:effectLst>
                  <a:outerShdw blurRad="38100" dist="38100" dir="2700000" algn="tl">
                    <a:srgbClr val="000000">
                      <a:alpha val="43137"/>
                    </a:srgbClr>
                  </a:outerShdw>
                </a:effectLst>
              </a:rPr>
              <a:t>No waivers will be issued.</a:t>
            </a:r>
            <a:endParaRPr lang="en-US" sz="1600"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6ABD00B7-A34E-47D1-9363-67D234F4A84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24" y="3429000"/>
            <a:ext cx="11069380" cy="1628422"/>
          </a:xfrm>
          <a:prstGeom prst="rect">
            <a:avLst/>
          </a:prstGeom>
          <a:noFill/>
          <a:ln>
            <a:noFill/>
          </a:ln>
        </p:spPr>
      </p:pic>
    </p:spTree>
    <p:extLst>
      <p:ext uri="{BB962C8B-B14F-4D97-AF65-F5344CB8AC3E}">
        <p14:creationId xmlns:p14="http://schemas.microsoft.com/office/powerpoint/2010/main" val="356522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307987" y="1368797"/>
            <a:ext cx="11884013" cy="5232202"/>
          </a:xfrm>
          <a:prstGeom prst="rect">
            <a:avLst/>
          </a:prstGeom>
          <a:noFill/>
        </p:spPr>
        <p:txBody>
          <a:bodyPr wrap="square" rtlCol="0">
            <a:spAutoFit/>
          </a:bodyPr>
          <a:lstStyle/>
          <a:p>
            <a:r>
              <a:rPr lang="en-US" sz="2400" u="sng" dirty="0">
                <a:solidFill>
                  <a:schemeClr val="bg1"/>
                </a:solidFill>
                <a:effectLst>
                  <a:outerShdw blurRad="38100" dist="38100" dir="2700000" algn="tl">
                    <a:srgbClr val="000000">
                      <a:alpha val="43137"/>
                    </a:srgbClr>
                  </a:outerShdw>
                </a:effectLst>
              </a:rPr>
              <a:t>Medical issues:</a:t>
            </a:r>
          </a:p>
          <a:p>
            <a:r>
              <a:rPr lang="en-US" sz="2400" dirty="0">
                <a:solidFill>
                  <a:schemeClr val="bg1"/>
                </a:solidFill>
                <a:effectLst>
                  <a:outerShdw blurRad="38100" dist="38100" dir="2700000" algn="tl">
                    <a:srgbClr val="000000">
                      <a:alpha val="43137"/>
                    </a:srgbClr>
                  </a:outerShdw>
                </a:effectLst>
              </a:rPr>
              <a:t>ADD/ADHD/depression Medication: Your physician must contact Divers Alert Network</a:t>
            </a:r>
          </a:p>
          <a:p>
            <a:r>
              <a:rPr lang="en-US" sz="2400" dirty="0">
                <a:solidFill>
                  <a:schemeClr val="bg1"/>
                </a:solidFill>
                <a:effectLst>
                  <a:outerShdw blurRad="38100" dist="38100" dir="2700000" algn="tl">
                    <a:srgbClr val="000000">
                      <a:alpha val="43137"/>
                    </a:srgbClr>
                  </a:outerShdw>
                </a:effectLst>
              </a:rPr>
              <a:t>                for a consultation before signing Part C</a:t>
            </a:r>
            <a:r>
              <a:rPr lang="en-US" sz="2400" dirty="0">
                <a:solidFill>
                  <a:srgbClr val="FF0000"/>
                </a:solidFill>
                <a:effectLst>
                  <a:outerShdw blurRad="38100" dist="38100" dir="2700000" algn="tl">
                    <a:srgbClr val="000000">
                      <a:alpha val="43137"/>
                    </a:srgbClr>
                  </a:outerShdw>
                </a:effectLst>
              </a:rPr>
              <a:t>*</a:t>
            </a:r>
            <a:r>
              <a:rPr lang="en-US" sz="2400" dirty="0">
                <a:solidFill>
                  <a:schemeClr val="bg1"/>
                </a:solidFill>
                <a:effectLst>
                  <a:outerShdw blurRad="38100" dist="38100" dir="2700000" algn="tl">
                    <a:srgbClr val="000000">
                      <a:alpha val="43137"/>
                    </a:srgbClr>
                  </a:outerShdw>
                </a:effectLst>
              </a:rPr>
              <a:t>. Participants on multiple (more than one) </a:t>
            </a:r>
          </a:p>
          <a:p>
            <a:r>
              <a:rPr lang="en-US" sz="2400" dirty="0">
                <a:solidFill>
                  <a:schemeClr val="bg1"/>
                </a:solidFill>
                <a:effectLst>
                  <a:outerShdw blurRad="38100" dist="38100" dir="2700000" algn="tl">
                    <a:srgbClr val="000000">
                      <a:alpha val="43137"/>
                    </a:srgbClr>
                  </a:outerShdw>
                </a:effectLst>
              </a:rPr>
              <a:t>                medication will not be cleared to scuba dive.</a:t>
            </a:r>
            <a:endParaRPr lang="en-US" sz="2400" dirty="0">
              <a:solidFill>
                <a:srgbClr val="FF0000"/>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Anxiety Medication: Participants with anxiety will not be cleared to scuba dive.</a:t>
            </a:r>
            <a:endParaRPr lang="en-US" sz="2400" dirty="0">
              <a:solidFill>
                <a:srgbClr val="FF0000"/>
              </a:solidFill>
              <a:effectLst>
                <a:outerShdw blurRad="38100" dist="38100" dir="2700000" algn="tl">
                  <a:srgbClr val="000000">
                    <a:alpha val="43137"/>
                  </a:srgbClr>
                </a:outerShdw>
              </a:effectLst>
            </a:endParaRPr>
          </a:p>
          <a:p>
            <a:endParaRPr lang="en-US" sz="2400" dirty="0">
              <a:solidFill>
                <a:srgbClr val="FF0000"/>
              </a:solidFill>
              <a:effectLst>
                <a:outerShdw blurRad="38100" dist="38100" dir="2700000" algn="tl">
                  <a:srgbClr val="000000">
                    <a:alpha val="43137"/>
                  </a:srgbClr>
                </a:outerShdw>
              </a:effectLst>
            </a:endParaRPr>
          </a:p>
          <a:p>
            <a:r>
              <a:rPr lang="en-US" sz="2400" dirty="0">
                <a:solidFill>
                  <a:srgbClr val="FF0000"/>
                </a:solidFill>
                <a:effectLst>
                  <a:outerShdw blurRad="38100" dist="38100" dir="2700000" algn="tl">
                    <a:srgbClr val="000000">
                      <a:alpha val="43137"/>
                    </a:srgbClr>
                  </a:outerShdw>
                </a:effectLst>
              </a:rPr>
              <a:t>*</a:t>
            </a:r>
            <a:r>
              <a:rPr lang="en-US" sz="2400" dirty="0">
                <a:solidFill>
                  <a:schemeClr val="bg1"/>
                </a:solidFill>
                <a:effectLst>
                  <a:outerShdw blurRad="38100" dist="38100" dir="2700000" algn="tl">
                    <a:srgbClr val="000000">
                      <a:alpha val="43137"/>
                    </a:srgbClr>
                  </a:outerShdw>
                </a:effectLst>
              </a:rPr>
              <a:t>Physician (MD or DO only) must complete the </a:t>
            </a:r>
            <a:r>
              <a:rPr lang="en-US" sz="2400" i="1" u="sng" dirty="0">
                <a:solidFill>
                  <a:schemeClr val="bg1"/>
                </a:solidFill>
                <a:effectLst>
                  <a:outerShdw blurRad="38100" dist="38100" dir="2700000" algn="tl">
                    <a:srgbClr val="000000">
                      <a:alpha val="43137"/>
                    </a:srgbClr>
                  </a:outerShdw>
                </a:effectLst>
              </a:rPr>
              <a:t>Actions for Addressing Identified Medical </a:t>
            </a:r>
          </a:p>
          <a:p>
            <a:r>
              <a:rPr lang="en-US" sz="2400" i="1" u="sng" dirty="0">
                <a:solidFill>
                  <a:schemeClr val="bg1"/>
                </a:solidFill>
                <a:effectLst>
                  <a:outerShdw blurRad="38100" dist="38100" dir="2700000" algn="tl">
                    <a:srgbClr val="000000">
                      <a:alpha val="43137"/>
                    </a:srgbClr>
                  </a:outerShdw>
                </a:effectLst>
              </a:rPr>
              <a:t>  Conditions Restricting Diving</a:t>
            </a:r>
            <a:r>
              <a:rPr lang="en-US" sz="2400" dirty="0">
                <a:solidFill>
                  <a:schemeClr val="bg1"/>
                </a:solidFill>
              </a:rPr>
              <a:t> </a:t>
            </a:r>
            <a:r>
              <a:rPr lang="en-US" sz="2400" dirty="0">
                <a:solidFill>
                  <a:schemeClr val="bg1"/>
                </a:solidFill>
                <a:effectLst>
                  <a:outerShdw blurRad="38100" dist="38100" dir="2700000" algn="tl">
                    <a:srgbClr val="000000">
                      <a:alpha val="43137"/>
                    </a:srgbClr>
                  </a:outerShdw>
                </a:effectLst>
              </a:rPr>
              <a:t>form and submit it with the participants other documents. </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Concussions: Those who have suffered a concussion should contact Florida Sea Base </a:t>
            </a:r>
          </a:p>
          <a:p>
            <a:pPr algn="ctr"/>
            <a:endParaRPr lang="en-US" sz="1600" b="1" dirty="0">
              <a:solidFill>
                <a:schemeClr val="bg1"/>
              </a:solidFill>
              <a:sym typeface="Symbol" panose="05050102010706020507" pitchFamily="18" charset="2"/>
            </a:endParaRP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FF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FF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FF0000"/>
                </a:solidFill>
                <a:effectLst>
                  <a:outerShdw blurRad="38100" dist="38100" dir="2700000" algn="tl">
                    <a:srgbClr val="000000">
                      <a:alpha val="43137"/>
                    </a:srgbClr>
                  </a:outerShdw>
                </a:effectLst>
              </a:rPr>
              <a:t>No waivers will be issued.</a:t>
            </a:r>
            <a:endParaRPr lang="en-US" sz="2000"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394491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0" y="638088"/>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122679" y="1140826"/>
            <a:ext cx="11946639" cy="5447645"/>
          </a:xfrm>
          <a:prstGeom prst="rect">
            <a:avLst/>
          </a:prstGeom>
          <a:noFill/>
        </p:spPr>
        <p:txBody>
          <a:bodyPr wrap="square" rtlCol="0">
            <a:spAutoFit/>
          </a:bodyPr>
          <a:lstStyle/>
          <a:p>
            <a:r>
              <a:rPr lang="en-US" sz="2400" u="sng" dirty="0">
                <a:solidFill>
                  <a:schemeClr val="bg1"/>
                </a:solidFill>
                <a:effectLst>
                  <a:outerShdw blurRad="38100" dist="38100" dir="2700000" algn="tl">
                    <a:srgbClr val="000000">
                      <a:alpha val="43137"/>
                    </a:srgbClr>
                  </a:outerShdw>
                </a:effectLst>
              </a:rPr>
              <a:t>Medical issues:</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Asthma:</a:t>
            </a:r>
          </a:p>
          <a:p>
            <a:r>
              <a:rPr lang="en-US" i="1" dirty="0">
                <a:solidFill>
                  <a:schemeClr val="bg1"/>
                </a:solidFill>
              </a:rPr>
              <a:t>Persons being treated for asthma (including reactive airway disease) are disqualified from BSA scuba programs. </a:t>
            </a:r>
            <a:r>
              <a:rPr lang="en-US" dirty="0">
                <a:solidFill>
                  <a:schemeClr val="bg1"/>
                </a:solidFill>
              </a:rPr>
              <a:t>Persons with a history of asthma who have been asymptomatic and have not used medications to control asthma for five years or more may be allowed to scuba dive as part of a BSA activity upon submission of evidence from their treating physician. Persons with a history of asthma who have been asymptomatic and have not used medication to control asthma for fewer than five years may be allowed to scuba dive as part of a BSA activity upon submission of a methacholine challenge test showing the asthma to be resolved to the satisfaction of the Sea Base Medical Director.</a:t>
            </a:r>
            <a:r>
              <a:rPr lang="en-US" dirty="0">
                <a:solidFill>
                  <a:schemeClr val="bg1"/>
                </a:solidFill>
                <a:effectLst>
                  <a:outerShdw blurRad="38100" dist="38100" dir="2700000" algn="tl">
                    <a:srgbClr val="000000">
                      <a:alpha val="43137"/>
                    </a:srgbClr>
                  </a:outerShdw>
                </a:effectLst>
              </a:rPr>
              <a:t> This is the only test approved by the BSA.</a:t>
            </a:r>
          </a:p>
          <a:p>
            <a:pPr algn="ctr"/>
            <a:r>
              <a:rPr lang="en-US" dirty="0">
                <a:solidFill>
                  <a:schemeClr val="bg1"/>
                </a:solidFill>
                <a:effectLst>
                  <a:outerShdw blurRad="38100" dist="38100" dir="2700000" algn="tl">
                    <a:srgbClr val="000000">
                      <a:alpha val="43137"/>
                    </a:srgbClr>
                  </a:outerShdw>
                </a:effectLst>
              </a:rPr>
              <a:t>  </a:t>
            </a:r>
          </a:p>
          <a:p>
            <a:pPr algn="ctr"/>
            <a:r>
              <a:rPr lang="en-US" dirty="0">
                <a:solidFill>
                  <a:schemeClr val="bg1"/>
                </a:solidFill>
                <a:effectLst>
                  <a:outerShdw blurRad="38100" dist="38100" dir="2700000" algn="tl">
                    <a:srgbClr val="000000">
                      <a:alpha val="43137"/>
                    </a:srgbClr>
                  </a:outerShdw>
                </a:effectLst>
              </a:rPr>
              <a:t>  </a:t>
            </a:r>
            <a:r>
              <a:rPr lang="en-US" dirty="0">
                <a:solidFill>
                  <a:schemeClr val="bg1"/>
                </a:solidFill>
                <a:sym typeface="Symbol" panose="05050102010706020507" pitchFamily="18" charset="2"/>
              </a:rPr>
              <a:t></a:t>
            </a:r>
            <a:r>
              <a:rPr lang="en-US" b="1" dirty="0">
                <a:solidFill>
                  <a:schemeClr val="bg1"/>
                </a:solidFill>
              </a:rPr>
              <a:t>Asthma Information</a:t>
            </a:r>
            <a:r>
              <a:rPr lang="en-US" dirty="0">
                <a:solidFill>
                  <a:schemeClr val="bg1"/>
                </a:solidFill>
                <a:sym typeface="Symbol" panose="05050102010706020507" pitchFamily="18" charset="2"/>
              </a:rPr>
              <a:t></a:t>
            </a:r>
            <a:endParaRPr lang="en-US" dirty="0">
              <a:solidFill>
                <a:schemeClr val="bg1"/>
              </a:solidFill>
            </a:endParaRPr>
          </a:p>
          <a:p>
            <a:pPr algn="ctr"/>
            <a:r>
              <a:rPr lang="en-US" dirty="0">
                <a:solidFill>
                  <a:schemeClr val="bg1"/>
                </a:solidFill>
              </a:rPr>
              <a:t>Participants, youth or adult, with asthma will not be cleared to scuba dive. The predisposing factors, severity of attacks or intermitted asthma does not change this BSA policy. Those that are currently scuba certified or have a physician’s approval for scuba diving will not be cleared to scuba dive at Florida Sea Base. There are no exceptions, exclusions or waivers to this policy.</a:t>
            </a: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2924719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122679" y="1200657"/>
            <a:ext cx="11946639" cy="5539978"/>
          </a:xfrm>
          <a:prstGeom prst="rect">
            <a:avLst/>
          </a:prstGeom>
          <a:noFill/>
        </p:spPr>
        <p:txBody>
          <a:bodyPr wrap="square" rtlCol="0">
            <a:spAutoFit/>
          </a:bodyPr>
          <a:lstStyle/>
          <a:p>
            <a:r>
              <a:rPr lang="en-US" sz="2400" u="sng" dirty="0">
                <a:solidFill>
                  <a:schemeClr val="bg1"/>
                </a:solidFill>
                <a:effectLst>
                  <a:outerShdw blurRad="38100" dist="38100" dir="2700000" algn="tl">
                    <a:srgbClr val="000000">
                      <a:alpha val="43137"/>
                    </a:srgbClr>
                  </a:outerShdw>
                </a:effectLst>
              </a:rPr>
              <a:t>Medical issues:</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Diabetes: </a:t>
            </a:r>
          </a:p>
          <a:p>
            <a:r>
              <a:rPr lang="en-US" sz="2400" dirty="0">
                <a:solidFill>
                  <a:schemeClr val="bg1"/>
                </a:solidFill>
                <a:effectLst>
                  <a:outerShdw blurRad="38100" dist="38100" dir="2700000" algn="tl">
                    <a:srgbClr val="000000">
                      <a:alpha val="43137"/>
                    </a:srgbClr>
                  </a:outerShdw>
                </a:effectLst>
              </a:rPr>
              <a:t>Persons 18 years old or older must submit four hemoglobin A1c test with each test being less than 7, which are taken with in the last 12 months. Any test higher than 7 will disqualify a participant. Persons younger that 18 years of age with Type 1 diabetes will not be allowed to scuba dive. Participants who use insulin to control diabetes will not be qualified to scuba dive. </a:t>
            </a:r>
          </a:p>
          <a:p>
            <a:pPr algn="ctr"/>
            <a:endParaRPr lang="en-US" b="1" dirty="0">
              <a:solidFill>
                <a:schemeClr val="bg1"/>
              </a:solidFill>
            </a:endParaRPr>
          </a:p>
          <a:p>
            <a:pPr algn="ctr"/>
            <a:r>
              <a:rPr lang="en-US" b="1" dirty="0">
                <a:solidFill>
                  <a:schemeClr val="bg1"/>
                </a:solidFill>
                <a:sym typeface="Symbol" panose="05050102010706020507" pitchFamily="18" charset="2"/>
              </a:rPr>
              <a:t></a:t>
            </a:r>
            <a:r>
              <a:rPr lang="en-US" b="1" dirty="0">
                <a:solidFill>
                  <a:schemeClr val="bg1"/>
                </a:solidFill>
              </a:rPr>
              <a:t>Diabetes Information</a:t>
            </a:r>
            <a:r>
              <a:rPr lang="en-US" b="1" dirty="0">
                <a:solidFill>
                  <a:schemeClr val="bg1"/>
                </a:solidFill>
                <a:sym typeface="Symbol" panose="05050102010706020507" pitchFamily="18" charset="2"/>
              </a:rPr>
              <a:t></a:t>
            </a:r>
            <a:endParaRPr lang="en-US" dirty="0">
              <a:solidFill>
                <a:schemeClr val="bg1"/>
              </a:solidFill>
            </a:endParaRPr>
          </a:p>
          <a:p>
            <a:pPr algn="ctr"/>
            <a:r>
              <a:rPr lang="en-US" dirty="0">
                <a:solidFill>
                  <a:schemeClr val="bg1"/>
                </a:solidFill>
              </a:rPr>
              <a:t>Participants that are insulin dependent, youth or adult, will not be cleared to scuba dive. Those that are currently scuba certified or have a physician’s approval for scuba diving will not be cleared to scuba dive at Florida Sea Base. Participants younger than 18 years of age with Type 1 diabetes will not be cleared to scuba dive. There are no exceptions, exclusions or waivers to this policy.</a:t>
            </a:r>
          </a:p>
          <a:p>
            <a:pPr algn="ctr"/>
            <a:r>
              <a:rPr lang="en-US" b="1" dirty="0">
                <a:sym typeface="Symbol" panose="05050102010706020507" pitchFamily="18" charset="2"/>
              </a:rPr>
              <a:t></a:t>
            </a:r>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338969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323" y="477358"/>
            <a:ext cx="6005286" cy="853497"/>
          </a:xfrm>
        </p:spPr>
        <p:txBody>
          <a:bodyPr/>
          <a:lstStyle/>
          <a:p>
            <a:r>
              <a:rPr lang="en-US" dirty="0">
                <a:solidFill>
                  <a:schemeClr val="bg1"/>
                </a:solidFill>
              </a:rPr>
              <a:t>Crew Leader Information</a:t>
            </a:r>
          </a:p>
        </p:txBody>
      </p:sp>
      <p:sp>
        <p:nvSpPr>
          <p:cNvPr id="3" name="TextBox 2"/>
          <p:cNvSpPr txBox="1"/>
          <p:nvPr/>
        </p:nvSpPr>
        <p:spPr>
          <a:xfrm>
            <a:off x="1347657" y="1554892"/>
            <a:ext cx="10315453" cy="3970318"/>
          </a:xfrm>
          <a:prstGeom prst="rect">
            <a:avLst/>
          </a:prstGeom>
          <a:noFill/>
        </p:spPr>
        <p:txBody>
          <a:bodyPr wrap="none" rtlCol="0">
            <a:spAutoFit/>
          </a:bodyPr>
          <a:lstStyle/>
          <a:p>
            <a:r>
              <a:rPr lang="en-US" sz="3600" dirty="0">
                <a:solidFill>
                  <a:schemeClr val="bg1"/>
                </a:solidFill>
                <a:effectLst>
                  <a:outerShdw blurRad="38100" dist="38100" dir="2700000" algn="tl">
                    <a:srgbClr val="000000">
                      <a:alpha val="43137"/>
                    </a:srgbClr>
                  </a:outerShdw>
                </a:effectLst>
              </a:rPr>
              <a:t>Administration</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Crew Rosters completed 90 days prior to arrival</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All adult leaders must be registered with the BSA</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All adult leaders must have up to date:</a:t>
            </a:r>
          </a:p>
          <a:p>
            <a:r>
              <a:rPr lang="en-US" sz="2400" dirty="0">
                <a:solidFill>
                  <a:schemeClr val="bg1"/>
                </a:solidFill>
                <a:effectLst>
                  <a:outerShdw blurRad="38100" dist="38100" dir="2700000" algn="tl">
                    <a:srgbClr val="000000">
                      <a:alpha val="43137"/>
                    </a:srgbClr>
                  </a:outerShdw>
                </a:effectLst>
              </a:rPr>
              <a:t>            Youth Protection Training</a:t>
            </a:r>
          </a:p>
          <a:p>
            <a:r>
              <a:rPr lang="en-US" sz="2400" dirty="0">
                <a:solidFill>
                  <a:schemeClr val="bg1"/>
                </a:solidFill>
                <a:effectLst>
                  <a:outerShdw blurRad="38100" dist="38100" dir="2700000" algn="tl">
                    <a:srgbClr val="000000">
                      <a:alpha val="43137"/>
                    </a:srgbClr>
                  </a:outerShdw>
                </a:effectLst>
              </a:rPr>
              <a:t>            BSA Safe Swim Defense</a:t>
            </a:r>
          </a:p>
          <a:p>
            <a:r>
              <a:rPr lang="en-US" sz="2400" dirty="0">
                <a:solidFill>
                  <a:schemeClr val="bg1"/>
                </a:solidFill>
                <a:effectLst>
                  <a:outerShdw blurRad="38100" dist="38100" dir="2700000" algn="tl">
                    <a:srgbClr val="000000">
                      <a:alpha val="43137"/>
                    </a:srgbClr>
                  </a:outerShdw>
                </a:effectLst>
              </a:rPr>
              <a:t>            BSA Safety Afloat</a:t>
            </a:r>
          </a:p>
          <a:p>
            <a:r>
              <a:rPr lang="en-US" sz="2400" dirty="0">
                <a:solidFill>
                  <a:schemeClr val="bg1"/>
                </a:solidFill>
                <a:effectLst>
                  <a:outerShdw blurRad="38100" dist="38100" dir="2700000" algn="tl">
                    <a:srgbClr val="000000">
                      <a:alpha val="43137"/>
                    </a:srgbClr>
                  </a:outerShdw>
                </a:effectLst>
              </a:rPr>
              <a:t>            BSA Hazardous Weather Training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7" y="114300"/>
            <a:ext cx="4086225" cy="1447800"/>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7749" y="885185"/>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sp>
        <p:nvSpPr>
          <p:cNvPr id="7" name="TextBox 6"/>
          <p:cNvSpPr txBox="1"/>
          <p:nvPr/>
        </p:nvSpPr>
        <p:spPr>
          <a:xfrm>
            <a:off x="368866" y="1913936"/>
            <a:ext cx="11705577" cy="3539430"/>
          </a:xfrm>
          <a:prstGeom prst="rect">
            <a:avLst/>
          </a:prstGeom>
          <a:noFill/>
        </p:spPr>
        <p:txBody>
          <a:bodyPr wrap="none" rtlCol="0">
            <a:spAutoFit/>
          </a:bodyPr>
          <a:lstStyle/>
          <a:p>
            <a:r>
              <a:rPr lang="en-US" sz="2000" b="1" dirty="0">
                <a:solidFill>
                  <a:schemeClr val="bg1"/>
                </a:solidFill>
              </a:rPr>
              <a:t>What Scuba Certification cards does BSA-FSB Recognized?</a:t>
            </a:r>
          </a:p>
          <a:p>
            <a:r>
              <a:rPr lang="en-US" sz="2000" dirty="0">
                <a:solidFill>
                  <a:schemeClr val="bg1"/>
                </a:solidFill>
              </a:rPr>
              <a:t>     The Boy Scouts of America and Florida Se Base only accept certification from RSTC</a:t>
            </a:r>
          </a:p>
          <a:p>
            <a:r>
              <a:rPr lang="en-US" sz="2000" dirty="0">
                <a:solidFill>
                  <a:schemeClr val="bg1"/>
                </a:solidFill>
              </a:rPr>
              <a:t>     recognized training agencies which include IDEA,  NASDS,  PADI,  PDIC,  SSI, YMCA </a:t>
            </a:r>
          </a:p>
          <a:p>
            <a:r>
              <a:rPr lang="en-US" sz="2000" dirty="0">
                <a:solidFill>
                  <a:schemeClr val="bg1"/>
                </a:solidFill>
              </a:rPr>
              <a:t>     NAUI, SDI/TDI, RAID, IANTD, NASE and SNSI </a:t>
            </a:r>
            <a:r>
              <a:rPr lang="en-US" sz="2000" i="1" u="sng" dirty="0">
                <a:solidFill>
                  <a:schemeClr val="bg1"/>
                </a:solidFill>
              </a:rPr>
              <a:t>and others </a:t>
            </a:r>
            <a:r>
              <a:rPr lang="en-US" sz="2000" dirty="0">
                <a:solidFill>
                  <a:schemeClr val="bg1"/>
                </a:solidFill>
              </a:rPr>
              <a:t>listed on the Recreational Scuba Training Council. </a:t>
            </a:r>
          </a:p>
          <a:p>
            <a:r>
              <a:rPr lang="en-US" sz="2000" dirty="0">
                <a:solidFill>
                  <a:schemeClr val="bg1"/>
                </a:solidFill>
              </a:rPr>
              <a:t>	No other certification cards are accepted.</a:t>
            </a:r>
          </a:p>
          <a:p>
            <a:endParaRPr lang="en-US" sz="2000" dirty="0">
              <a:solidFill>
                <a:schemeClr val="bg1"/>
              </a:solidFill>
            </a:endParaRPr>
          </a:p>
          <a:p>
            <a:r>
              <a:rPr lang="en-US" sz="2000" b="1" dirty="0">
                <a:solidFill>
                  <a:schemeClr val="bg1"/>
                </a:solidFill>
              </a:rPr>
              <a:t>May I bring my own scuba equipment?</a:t>
            </a:r>
          </a:p>
          <a:p>
            <a:r>
              <a:rPr lang="en-US" sz="2000" dirty="0">
                <a:solidFill>
                  <a:schemeClr val="bg1"/>
                </a:solidFill>
              </a:rPr>
              <a:t>      Yes, but it will be inspected by our professional staff. If it does not meet our </a:t>
            </a:r>
          </a:p>
          <a:p>
            <a:r>
              <a:rPr lang="en-US" sz="2000" dirty="0">
                <a:solidFill>
                  <a:schemeClr val="bg1"/>
                </a:solidFill>
              </a:rPr>
              <a:t>      requirements you will have to use our equipment. Do not bring dive knives or spear guns.</a:t>
            </a:r>
          </a:p>
          <a:p>
            <a:endParaRPr lang="en-US" sz="20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2610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436708" y="1740490"/>
            <a:ext cx="11428963" cy="3785652"/>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What if I arrive at Florida Sea Base and I exceed the weight limit?</a:t>
            </a:r>
          </a:p>
          <a:p>
            <a:r>
              <a:rPr lang="en-US" sz="2400" dirty="0">
                <a:solidFill>
                  <a:schemeClr val="bg1"/>
                </a:solidFill>
                <a:effectLst>
                  <a:outerShdw blurRad="38100" dist="38100" dir="2700000" algn="tl">
                    <a:srgbClr val="000000">
                      <a:alpha val="43137"/>
                    </a:srgbClr>
                  </a:outerShdw>
                </a:effectLst>
              </a:rPr>
              <a:t>     You will not be permitted to participate in a program or stay at Florida Sea Base. All </a:t>
            </a:r>
          </a:p>
          <a:p>
            <a:r>
              <a:rPr lang="en-US" sz="2400" dirty="0">
                <a:solidFill>
                  <a:schemeClr val="bg1"/>
                </a:solidFill>
                <a:effectLst>
                  <a:outerShdw blurRad="38100" dist="38100" dir="2700000" algn="tl">
                    <a:srgbClr val="000000">
                      <a:alpha val="43137"/>
                    </a:srgbClr>
                  </a:outerShdw>
                </a:effectLst>
              </a:rPr>
              <a:t>      must meet the Height/Weight Restrictions found on the BSA Part C Physical.</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What if I arrive without a signed medical?</a:t>
            </a:r>
          </a:p>
          <a:p>
            <a:r>
              <a:rPr lang="en-US" sz="2400" dirty="0">
                <a:solidFill>
                  <a:schemeClr val="bg1"/>
                </a:solidFill>
                <a:effectLst>
                  <a:outerShdw blurRad="38100" dist="38100" dir="2700000" algn="tl">
                    <a:srgbClr val="000000">
                      <a:alpha val="43137"/>
                    </a:srgbClr>
                  </a:outerShdw>
                </a:effectLst>
              </a:rPr>
              <a:t>      All medical documentation must be taken care of in advance and signed by a physician.</a:t>
            </a:r>
          </a:p>
          <a:p>
            <a:r>
              <a:rPr lang="en-US" sz="2400" dirty="0">
                <a:solidFill>
                  <a:schemeClr val="bg1"/>
                </a:solidFill>
                <a:effectLst>
                  <a:outerShdw blurRad="38100" dist="38100" dir="2700000" algn="tl">
                    <a:srgbClr val="000000">
                      <a:alpha val="43137"/>
                    </a:srgbClr>
                  </a:outerShdw>
                </a:effectLst>
              </a:rPr>
              <a:t>      You will not be permitted to participate in a program or stay at Florida Sea Base.</a:t>
            </a:r>
          </a:p>
          <a:p>
            <a:endParaRPr lang="en-US" sz="24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If I am unable to scuba dive may I participate as a snorkeler?</a:t>
            </a:r>
          </a:p>
          <a:p>
            <a:r>
              <a:rPr lang="en-US" sz="2400" dirty="0">
                <a:solidFill>
                  <a:schemeClr val="bg1"/>
                </a:solidFill>
                <a:effectLst>
                  <a:outerShdw blurRad="38100" dist="38100" dir="2700000" algn="tl">
                    <a:srgbClr val="000000">
                      <a:alpha val="43137"/>
                    </a:srgbClr>
                  </a:outerShdw>
                </a:effectLst>
              </a:rPr>
              <a:t>       Yes.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
        <p:nvSpPr>
          <p:cNvPr id="2" name="TextBox 1"/>
          <p:cNvSpPr txBox="1"/>
          <p:nvPr/>
        </p:nvSpPr>
        <p:spPr>
          <a:xfrm>
            <a:off x="5570376" y="923731"/>
            <a:ext cx="1443280" cy="769441"/>
          </a:xfrm>
          <a:prstGeom prst="rect">
            <a:avLst/>
          </a:prstGeom>
          <a:noFill/>
        </p:spPr>
        <p:txBody>
          <a:bodyPr wrap="none" rtlCol="0">
            <a:spAutoFit/>
          </a:bodyPr>
          <a:lstStyle/>
          <a:p>
            <a:r>
              <a:rPr lang="en-US" sz="4400" dirty="0">
                <a:solidFill>
                  <a:schemeClr val="bg1"/>
                </a:solidFill>
              </a:rPr>
              <a:t>FAQ’s</a:t>
            </a:r>
          </a:p>
        </p:txBody>
      </p:sp>
    </p:spTree>
    <p:extLst>
      <p:ext uri="{BB962C8B-B14F-4D97-AF65-F5344CB8AC3E}">
        <p14:creationId xmlns:p14="http://schemas.microsoft.com/office/powerpoint/2010/main" val="136231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dirty="0">
                <a:solidFill>
                  <a:schemeClr val="bg1"/>
                </a:solidFill>
              </a:rPr>
              <a:t>Weekly Schedule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42888"/>
            <a:ext cx="3094038" cy="1096256"/>
          </a:xfrm>
          <a:prstGeom prst="rect">
            <a:avLst/>
          </a:prstGeom>
        </p:spPr>
      </p:pic>
      <p:sp>
        <p:nvSpPr>
          <p:cNvPr id="8" name="TextBox 7"/>
          <p:cNvSpPr txBox="1"/>
          <p:nvPr/>
        </p:nvSpPr>
        <p:spPr>
          <a:xfrm>
            <a:off x="4443795" y="1720840"/>
            <a:ext cx="6913945" cy="3416320"/>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Arrival Day  Registration and Orientation</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Two       Swim skill review and scuba skills review</a:t>
            </a:r>
          </a:p>
          <a:p>
            <a:r>
              <a:rPr lang="en-US" b="1" dirty="0">
                <a:solidFill>
                  <a:schemeClr val="bg1"/>
                </a:solidFill>
                <a:effectLst>
                  <a:outerShdw blurRad="38100" dist="38100" dir="2700000" algn="tl">
                    <a:srgbClr val="000000">
                      <a:alpha val="43137"/>
                    </a:srgbClr>
                  </a:outerShdw>
                </a:effectLst>
              </a:rPr>
              <a:t>                      Snorkel BSA</a:t>
            </a:r>
          </a:p>
          <a:p>
            <a:r>
              <a:rPr lang="en-US" b="1" dirty="0">
                <a:solidFill>
                  <a:schemeClr val="bg1"/>
                </a:solidFill>
                <a:effectLst>
                  <a:outerShdw blurRad="38100" dist="38100" dir="2700000" algn="tl">
                    <a:srgbClr val="000000">
                      <a:alpha val="43137"/>
                    </a:srgbClr>
                  </a:outerShdw>
                </a:effectLst>
              </a:rPr>
              <a:t>                      Open Water Dive 1 &amp; 2</a:t>
            </a:r>
          </a:p>
          <a:p>
            <a:r>
              <a:rPr lang="en-US" b="1" dirty="0">
                <a:solidFill>
                  <a:schemeClr val="bg1"/>
                </a:solidFill>
                <a:effectLst>
                  <a:outerShdw blurRad="38100" dist="38100" dir="2700000" algn="tl">
                    <a:srgbClr val="000000">
                      <a:alpha val="43137"/>
                    </a:srgbClr>
                  </a:outerShdw>
                </a:effectLst>
              </a:rPr>
              <a:t>                      </a:t>
            </a:r>
          </a:p>
          <a:p>
            <a:r>
              <a:rPr lang="en-US" b="1" dirty="0">
                <a:solidFill>
                  <a:schemeClr val="bg1"/>
                </a:solidFill>
                <a:effectLst>
                  <a:outerShdw blurRad="38100" dist="38100" dir="2700000" algn="tl">
                    <a:srgbClr val="000000">
                      <a:alpha val="43137"/>
                    </a:srgbClr>
                  </a:outerShdw>
                </a:effectLst>
              </a:rPr>
              <a:t>Day Three    Navigation and Buoyancy skills</a:t>
            </a:r>
          </a:p>
          <a:p>
            <a:r>
              <a:rPr lang="en-US" b="1" dirty="0">
                <a:solidFill>
                  <a:schemeClr val="bg1"/>
                </a:solidFill>
                <a:effectLst>
                  <a:outerShdw blurRad="38100" dist="38100" dir="2700000" algn="tl">
                    <a:srgbClr val="000000">
                      <a:alpha val="43137"/>
                    </a:srgbClr>
                  </a:outerShdw>
                </a:effectLst>
              </a:rPr>
              <a:t>                      Open Water Dives 3 &amp; 4</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Four     PADI Project AWARE</a:t>
            </a:r>
          </a:p>
          <a:p>
            <a:r>
              <a:rPr lang="en-US" b="1" dirty="0">
                <a:solidFill>
                  <a:schemeClr val="bg1"/>
                </a:solidFill>
                <a:effectLst>
                  <a:outerShdw blurRad="38100" dist="38100" dir="2700000" algn="tl">
                    <a:srgbClr val="000000">
                      <a:alpha val="43137"/>
                    </a:srgbClr>
                  </a:outerShdw>
                </a:effectLst>
              </a:rPr>
              <a:t>                     Open Water Dives 5 &amp; 6</a:t>
            </a:r>
          </a:p>
          <a:p>
            <a:r>
              <a:rPr lang="en-US" b="1" dirty="0">
                <a:solidFill>
                  <a:schemeClr val="bg1"/>
                </a:solidFill>
                <a:effectLst>
                  <a:outerShdw blurRad="38100" dist="38100" dir="2700000" algn="tl">
                    <a:srgbClr val="000000">
                      <a:alpha val="43137"/>
                    </a:srgbClr>
                  </a:outerShdw>
                </a:effectLst>
              </a:rPr>
              <a:t>                     </a:t>
            </a:r>
          </a:p>
        </p:txBody>
      </p:sp>
      <p:pic>
        <p:nvPicPr>
          <p:cNvPr id="6" name="Picture 5">
            <a:extLst>
              <a:ext uri="{FF2B5EF4-FFF2-40B4-BE49-F238E27FC236}">
                <a16:creationId xmlns:a16="http://schemas.microsoft.com/office/drawing/2014/main" id="{6B76F854-F798-4B99-98A7-80EF0CFA781E}"/>
              </a:ext>
            </a:extLst>
          </p:cNvPr>
          <p:cNvPicPr/>
          <p:nvPr/>
        </p:nvPicPr>
        <p:blipFill rotWithShape="1">
          <a:blip r:embed="rId4">
            <a:extLst>
              <a:ext uri="{28A0092B-C50C-407E-A947-70E740481C1C}">
                <a14:useLocalDpi xmlns:a14="http://schemas.microsoft.com/office/drawing/2010/main" val="0"/>
              </a:ext>
            </a:extLst>
          </a:blip>
          <a:srcRect l="6511" t="6448" r="5957" b="8339"/>
          <a:stretch/>
        </p:blipFill>
        <p:spPr bwMode="auto">
          <a:xfrm>
            <a:off x="457200" y="2183363"/>
            <a:ext cx="3564294" cy="2911151"/>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A red and white boat sitting next to a body of water&#10;&#10;Description generated with very high confidence">
            <a:extLst>
              <a:ext uri="{FF2B5EF4-FFF2-40B4-BE49-F238E27FC236}">
                <a16:creationId xmlns:a16="http://schemas.microsoft.com/office/drawing/2014/main" id="{7411C797-1AE2-4A06-94EC-4327B55B38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1854" y="4026926"/>
            <a:ext cx="3303881" cy="24779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0087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705989" y="1321016"/>
            <a:ext cx="10780020" cy="470898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Wide brimmed hat                                                           • Polarized sunglasses  </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Dive logbook                                                            	     • 2 towels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Biodegradable sunscreen                                                • Dive watch</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Light rain jacket                                                                 • Spending money ($150-$200)</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Sleeping pad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Tree>
    <p:extLst>
      <p:ext uri="{BB962C8B-B14F-4D97-AF65-F5344CB8AC3E}">
        <p14:creationId xmlns:p14="http://schemas.microsoft.com/office/powerpoint/2010/main" val="691369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436708" y="1740490"/>
            <a:ext cx="10600659" cy="3785652"/>
          </a:xfrm>
          <a:prstGeom prst="rect">
            <a:avLst/>
          </a:prstGeom>
          <a:noFill/>
        </p:spPr>
        <p:txBody>
          <a:bodyPr wrap="none" rtlCol="0">
            <a:spAutoFit/>
          </a:bodyPr>
          <a:lstStyle/>
          <a:p>
            <a:r>
              <a:rPr lang="en-US" sz="4800" dirty="0">
                <a:solidFill>
                  <a:schemeClr val="bg1"/>
                </a:solidFill>
                <a:effectLst>
                  <a:outerShdw blurRad="38100" dist="38100" dir="2700000" algn="tl">
                    <a:srgbClr val="000000">
                      <a:alpha val="43137"/>
                    </a:srgbClr>
                  </a:outerShdw>
                </a:effectLst>
              </a:rPr>
              <a:t>What </a:t>
            </a:r>
            <a:r>
              <a:rPr lang="en-US" sz="4800" u="sng" dirty="0">
                <a:solidFill>
                  <a:schemeClr val="bg1"/>
                </a:solidFill>
                <a:effectLst>
                  <a:outerShdw blurRad="38100" dist="38100" dir="2700000" algn="tl">
                    <a:srgbClr val="000000">
                      <a:alpha val="43137"/>
                    </a:srgbClr>
                  </a:outerShdw>
                </a:effectLst>
              </a:rPr>
              <a:t>NOT</a:t>
            </a:r>
            <a:r>
              <a:rPr lang="en-US" sz="4800" dirty="0">
                <a:solidFill>
                  <a:schemeClr val="bg1"/>
                </a:solidFill>
                <a:effectLst>
                  <a:outerShdw blurRad="38100" dist="38100" dir="2700000" algn="tl">
                    <a:srgbClr val="000000">
                      <a:alpha val="43137"/>
                    </a:srgbClr>
                  </a:outerShdw>
                </a:effectLst>
              </a:rPr>
              <a:t> to Bring</a:t>
            </a:r>
          </a:p>
          <a:p>
            <a:endParaRPr lang="en-US" sz="4800"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Spear Guns                                                           • Personal music player</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Firearms                                                                • Mess kits</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Fireworks                                                              • Metal or aluminum water bottles</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Skateboards                                                         • Unnecessary items</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Aerosol sunscreen or bug spray</a:t>
            </a:r>
          </a:p>
          <a:p>
            <a:endParaRPr lang="en-US" sz="2400"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Tree>
    <p:extLst>
      <p:ext uri="{BB962C8B-B14F-4D97-AF65-F5344CB8AC3E}">
        <p14:creationId xmlns:p14="http://schemas.microsoft.com/office/powerpoint/2010/main" val="3132894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73802" y="286879"/>
            <a:ext cx="3644396" cy="769441"/>
          </a:xfrm>
          <a:prstGeom prst="rect">
            <a:avLst/>
          </a:prstGeom>
          <a:noFill/>
        </p:spPr>
        <p:txBody>
          <a:bodyPr wrap="none" rtlCol="0">
            <a:spAutoFit/>
          </a:bodyPr>
          <a:lstStyle/>
          <a:p>
            <a:r>
              <a:rPr lang="en-US" sz="4400" dirty="0">
                <a:solidFill>
                  <a:schemeClr val="bg1"/>
                </a:solidFill>
              </a:rPr>
              <a:t>Contact Details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81325" cy="1056320"/>
          </a:xfrm>
          <a:prstGeom prst="rect">
            <a:avLst/>
          </a:prstGeom>
        </p:spPr>
      </p:pic>
      <p:sp>
        <p:nvSpPr>
          <p:cNvPr id="7" name="TextBox 6"/>
          <p:cNvSpPr txBox="1"/>
          <p:nvPr/>
        </p:nvSpPr>
        <p:spPr>
          <a:xfrm>
            <a:off x="2632490" y="1166842"/>
            <a:ext cx="7600799" cy="452431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Florida Sea Base Main phone  305-664-4173</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FAX 305-664-2039</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Scuba Director – Joe Angelo 305-394-5480</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joe.angelo@scouting.org</a:t>
            </a:r>
          </a:p>
          <a:p>
            <a:r>
              <a:rPr lang="en-US" sz="2400" dirty="0">
                <a:solidFill>
                  <a:schemeClr val="bg1"/>
                </a:solidFill>
                <a:effectLst>
                  <a:outerShdw blurRad="38100" dist="38100" dir="2700000" algn="tl">
                    <a:srgbClr val="000000">
                      <a:alpha val="43137"/>
                    </a:srgbClr>
                  </a:outerShdw>
                </a:effectLst>
              </a:rPr>
              <a:t>Program Office Manager-Natacha Angelo305-664-5627</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natacha.angelo2@</a:t>
            </a:r>
            <a:r>
              <a:rPr lang="en-US" sz="2400" u="sng" dirty="0">
                <a:solidFill>
                  <a:schemeClr val="bg1"/>
                </a:solidFill>
                <a:effectLst>
                  <a:outerShdw blurRad="38100" dist="38100" dir="2700000" algn="tl">
                    <a:srgbClr val="000000">
                      <a:alpha val="43137"/>
                    </a:srgbClr>
                  </a:outerShdw>
                </a:effectLst>
              </a:rPr>
              <a:t>scouting.org</a:t>
            </a:r>
          </a:p>
          <a:p>
            <a:r>
              <a:rPr lang="en-US" sz="2400" dirty="0">
                <a:solidFill>
                  <a:schemeClr val="bg1"/>
                </a:solidFill>
                <a:effectLst>
                  <a:outerShdw blurRad="38100" dist="38100" dir="2700000" algn="tl">
                    <a:srgbClr val="000000">
                      <a:alpha val="43137"/>
                    </a:srgbClr>
                  </a:outerShdw>
                </a:effectLst>
              </a:rPr>
              <a:t>Registration Information – Nancy Wells  305-664-5616</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nancy.wells@scouting.org</a:t>
            </a:r>
          </a:p>
          <a:p>
            <a:r>
              <a:rPr lang="en-US" sz="2400" dirty="0">
                <a:solidFill>
                  <a:schemeClr val="bg1"/>
                </a:solidFill>
                <a:effectLst>
                  <a:outerShdw blurRad="38100" dist="38100" dir="2700000" algn="tl">
                    <a:srgbClr val="000000">
                      <a:alpha val="43137"/>
                    </a:srgbClr>
                  </a:outerShdw>
                </a:effectLst>
              </a:rPr>
              <a:t>Director of Program Operations – Tim Stanfill 305-664-5614</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tim.Stanfill@scouting.org</a:t>
            </a:r>
            <a:endParaRPr lang="en-US" sz="2400" u="sng" dirty="0"/>
          </a:p>
        </p:txBody>
      </p:sp>
    </p:spTree>
    <p:extLst>
      <p:ext uri="{BB962C8B-B14F-4D97-AF65-F5344CB8AC3E}">
        <p14:creationId xmlns:p14="http://schemas.microsoft.com/office/powerpoint/2010/main" val="5762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56796" y="1399667"/>
            <a:ext cx="4429226" cy="523220"/>
          </a:xfrm>
          <a:prstGeom prst="rect">
            <a:avLst/>
          </a:prstGeom>
          <a:noFill/>
        </p:spPr>
        <p:txBody>
          <a:bodyPr wrap="none" rtlCol="0">
            <a:spAutoFit/>
          </a:bodyPr>
          <a:lstStyle/>
          <a:p>
            <a:r>
              <a:rPr lang="en-US" sz="2800" dirty="0">
                <a:solidFill>
                  <a:schemeClr val="bg1"/>
                </a:solidFill>
              </a:rPr>
              <a:t>Weekly Schedule (continued)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7" y="242888"/>
            <a:ext cx="2971417" cy="1052810"/>
          </a:xfrm>
          <a:prstGeom prst="rect">
            <a:avLst/>
          </a:prstGeom>
        </p:spPr>
      </p:pic>
      <p:sp>
        <p:nvSpPr>
          <p:cNvPr id="8" name="TextBox 7"/>
          <p:cNvSpPr txBox="1"/>
          <p:nvPr/>
        </p:nvSpPr>
        <p:spPr>
          <a:xfrm>
            <a:off x="1321478" y="2263855"/>
            <a:ext cx="4668776" cy="2308324"/>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Day Five       Shark Awareness </a:t>
            </a:r>
          </a:p>
          <a:p>
            <a:r>
              <a:rPr lang="en-US" b="1" dirty="0">
                <a:solidFill>
                  <a:schemeClr val="bg1"/>
                </a:solidFill>
                <a:effectLst>
                  <a:outerShdw blurRad="38100" dist="38100" dir="2700000" algn="tl">
                    <a:srgbClr val="000000">
                      <a:alpha val="43137"/>
                    </a:srgbClr>
                  </a:outerShdw>
                </a:effectLst>
              </a:rPr>
              <a:t>                      Open Water Dives 7 &amp; 8</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Six         Open Water Dives 9 &amp; 10</a:t>
            </a:r>
          </a:p>
          <a:p>
            <a:r>
              <a:rPr lang="en-US" b="1" dirty="0">
                <a:solidFill>
                  <a:schemeClr val="bg1"/>
                </a:solidFill>
                <a:effectLst>
                  <a:outerShdw blurRad="38100" dist="38100" dir="2700000" algn="tl">
                    <a:srgbClr val="000000">
                      <a:alpha val="43137"/>
                    </a:srgbClr>
                  </a:outerShdw>
                </a:effectLst>
              </a:rPr>
              <a:t>                      Tour of Ft. Chrisianvaren</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Seven    Departure</a:t>
            </a:r>
          </a:p>
          <a:p>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231707" y="5058223"/>
            <a:ext cx="3542636" cy="400110"/>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rPr>
              <a:t>Schedule is weather dependent</a:t>
            </a:r>
          </a:p>
        </p:txBody>
      </p:sp>
      <p:pic>
        <p:nvPicPr>
          <p:cNvPr id="7" name="Picture 6">
            <a:extLst>
              <a:ext uri="{FF2B5EF4-FFF2-40B4-BE49-F238E27FC236}">
                <a16:creationId xmlns:a16="http://schemas.microsoft.com/office/drawing/2014/main" id="{808B131A-6832-4F78-8F25-C93CA07975F9}"/>
              </a:ext>
            </a:extLst>
          </p:cNvPr>
          <p:cNvPicPr>
            <a:picLocks noChangeAspect="1"/>
          </p:cNvPicPr>
          <p:nvPr/>
        </p:nvPicPr>
        <p:blipFill rotWithShape="1">
          <a:blip r:embed="rId4">
            <a:extLst>
              <a:ext uri="{28A0092B-C50C-407E-A947-70E740481C1C}">
                <a14:useLocalDpi xmlns:a14="http://schemas.microsoft.com/office/drawing/2010/main" val="0"/>
              </a:ext>
            </a:extLst>
          </a:blip>
          <a:srcRect l="14694" t="1" r="19682" b="-113"/>
          <a:stretch/>
        </p:blipFill>
        <p:spPr>
          <a:xfrm rot="5400000">
            <a:off x="7148854" y="1904852"/>
            <a:ext cx="3074337" cy="6100667"/>
          </a:xfrm>
          <a:prstGeom prst="rect">
            <a:avLst/>
          </a:prstGeom>
        </p:spPr>
      </p:pic>
    </p:spTree>
    <p:extLst>
      <p:ext uri="{BB962C8B-B14F-4D97-AF65-F5344CB8AC3E}">
        <p14:creationId xmlns:p14="http://schemas.microsoft.com/office/powerpoint/2010/main" val="118996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94151" y="1549293"/>
            <a:ext cx="7376571" cy="2739211"/>
          </a:xfrm>
          <a:prstGeom prst="rect">
            <a:avLst/>
          </a:prstGeom>
          <a:noFill/>
        </p:spPr>
        <p:txBody>
          <a:bodyPr wrap="none" rtlCol="0">
            <a:spAutoFit/>
          </a:bodyPr>
          <a:lstStyle/>
          <a:p>
            <a:r>
              <a:rPr lang="en-US" sz="2800" dirty="0">
                <a:solidFill>
                  <a:schemeClr val="bg1"/>
                </a:solidFill>
              </a:rPr>
              <a:t>Skills and Explorations Your Crew Will Accomplish</a:t>
            </a:r>
          </a:p>
          <a:p>
            <a:endParaRPr lang="en-US" dirty="0"/>
          </a:p>
          <a:p>
            <a:r>
              <a:rPr lang="en-US" dirty="0">
                <a:solidFill>
                  <a:schemeClr val="bg1"/>
                </a:solidFill>
                <a:effectLst>
                  <a:outerShdw blurRad="38100" dist="38100" dir="2700000" algn="tl">
                    <a:srgbClr val="000000">
                      <a:alpha val="43137"/>
                    </a:srgbClr>
                  </a:outerShdw>
                </a:effectLst>
              </a:rPr>
              <a:t>Compass Navigation Skills                                     Fish Counts </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Natural Navigation Skills                                       Coral Bleaching Identification</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Advanced Buoyancy  Skills                                    Night Diving Skills</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Reef Fish and Invertebrate Identification           Coral Identification</a:t>
            </a:r>
            <a:endParaRPr lang="en-US" sz="2800"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88"/>
            <a:ext cx="3224213" cy="11423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99" y="5153767"/>
            <a:ext cx="1618175" cy="125138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29" y="5055144"/>
            <a:ext cx="1492476" cy="144315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120" y="5065907"/>
            <a:ext cx="1811109" cy="133924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1044" y="4943308"/>
            <a:ext cx="2145616" cy="1461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550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40290" y="1549779"/>
            <a:ext cx="6568914" cy="2123658"/>
          </a:xfrm>
          <a:prstGeom prst="rect">
            <a:avLst/>
          </a:prstGeom>
          <a:noFill/>
        </p:spPr>
        <p:txBody>
          <a:bodyPr wrap="none" rtlCol="0">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PADI Project AWARE </a:t>
            </a:r>
          </a:p>
          <a:p>
            <a:pPr marL="285750" indent="-285750">
              <a:buFont typeface="Arial" panose="020B0604020202020204" pitchFamily="34" charset="0"/>
              <a:buChar char="•"/>
            </a:pPr>
            <a:r>
              <a:rPr lang="en-US" sz="2800" dirty="0">
                <a:solidFill>
                  <a:schemeClr val="bg1"/>
                </a:solidFill>
              </a:rPr>
              <a:t>S.C.E.N.E.</a:t>
            </a:r>
          </a:p>
          <a:p>
            <a:pPr marL="285750" indent="-285750">
              <a:buFont typeface="Arial" panose="020B0604020202020204" pitchFamily="34" charset="0"/>
              <a:buChar char="•"/>
            </a:pPr>
            <a:r>
              <a:rPr lang="en-US" sz="2800" dirty="0">
                <a:solidFill>
                  <a:schemeClr val="bg1"/>
                </a:solidFill>
              </a:rPr>
              <a:t>Duty to God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88"/>
            <a:ext cx="3224213" cy="1142378"/>
          </a:xfrm>
          <a:prstGeom prst="rect">
            <a:avLst/>
          </a:prstGeom>
        </p:spPr>
      </p:pic>
      <p:pic>
        <p:nvPicPr>
          <p:cNvPr id="6" name="Picture 5">
            <a:extLst>
              <a:ext uri="{FF2B5EF4-FFF2-40B4-BE49-F238E27FC236}">
                <a16:creationId xmlns:a16="http://schemas.microsoft.com/office/drawing/2014/main" id="{920989AD-1333-4D12-9315-0200A0C58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567" y="4198818"/>
            <a:ext cx="2695575" cy="1695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a:extLst>
              <a:ext uri="{FF2B5EF4-FFF2-40B4-BE49-F238E27FC236}">
                <a16:creationId xmlns:a16="http://schemas.microsoft.com/office/drawing/2014/main" id="{AC52F13B-25F7-4F45-A42A-7C0654202D12}"/>
              </a:ext>
            </a:extLst>
          </p:cNvPr>
          <p:cNvPicPr>
            <a:picLocks noChangeAspect="1"/>
          </p:cNvPicPr>
          <p:nvPr/>
        </p:nvPicPr>
        <p:blipFill rotWithShape="1">
          <a:blip r:embed="rId5">
            <a:extLst>
              <a:ext uri="{28A0092B-C50C-407E-A947-70E740481C1C}">
                <a14:useLocalDpi xmlns:a14="http://schemas.microsoft.com/office/drawing/2010/main" val="0"/>
              </a:ext>
            </a:extLst>
          </a:blip>
          <a:srcRect l="6873" t="8356" r="6704" b="3998"/>
          <a:stretch/>
        </p:blipFill>
        <p:spPr>
          <a:xfrm>
            <a:off x="9437511" y="3978391"/>
            <a:ext cx="2264401" cy="2357096"/>
          </a:xfrm>
          <a:prstGeom prst="rect">
            <a:avLst/>
          </a:prstGeom>
        </p:spPr>
      </p:pic>
    </p:spTree>
    <p:extLst>
      <p:ext uri="{BB962C8B-B14F-4D97-AF65-F5344CB8AC3E}">
        <p14:creationId xmlns:p14="http://schemas.microsoft.com/office/powerpoint/2010/main" val="214911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997959" y="1571730"/>
            <a:ext cx="1415772" cy="523220"/>
          </a:xfrm>
          <a:prstGeom prst="rect">
            <a:avLst/>
          </a:prstGeom>
          <a:noFill/>
        </p:spPr>
        <p:txBody>
          <a:bodyPr wrap="none" rtlCol="0">
            <a:spAutoFit/>
          </a:bodyPr>
          <a:lstStyle/>
          <a:p>
            <a:r>
              <a:rPr lang="en-US" sz="2800" dirty="0">
                <a:solidFill>
                  <a:schemeClr val="bg1"/>
                </a:solidFill>
              </a:rPr>
              <a:t>Sleeping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7" y="127000"/>
            <a:ext cx="2944813" cy="1043384"/>
          </a:xfrm>
          <a:prstGeom prst="rect">
            <a:avLst/>
          </a:prstGeom>
        </p:spPr>
      </p:pic>
      <p:sp>
        <p:nvSpPr>
          <p:cNvPr id="6" name="TextBox 5"/>
          <p:cNvSpPr txBox="1"/>
          <p:nvPr/>
        </p:nvSpPr>
        <p:spPr>
          <a:xfrm>
            <a:off x="4864441" y="2551837"/>
            <a:ext cx="6576066"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You will be tent camping</a:t>
            </a:r>
          </a:p>
          <a:p>
            <a:pPr marL="285750" indent="-285750">
              <a:buFont typeface="Arial" panose="020B0604020202020204" pitchFamily="34" charset="0"/>
              <a:buChar char="•"/>
            </a:pPr>
            <a:r>
              <a:rPr lang="en-US" dirty="0">
                <a:solidFill>
                  <a:schemeClr val="bg1"/>
                </a:solidFill>
              </a:rPr>
              <a:t>Please bring your own bedding and sleeping pad</a:t>
            </a:r>
          </a:p>
          <a:p>
            <a:pPr marL="285750" indent="-285750">
              <a:buFont typeface="Arial" panose="020B0604020202020204" pitchFamily="34" charset="0"/>
              <a:buChar char="•"/>
            </a:pPr>
            <a:r>
              <a:rPr lang="en-US" dirty="0">
                <a:solidFill>
                  <a:schemeClr val="bg1"/>
                </a:solidFill>
              </a:rPr>
              <a:t>Cots are not provided</a:t>
            </a:r>
          </a:p>
          <a:p>
            <a:pPr marL="285750" indent="-285750">
              <a:buFont typeface="Arial" panose="020B0604020202020204" pitchFamily="34" charset="0"/>
              <a:buChar char="•"/>
            </a:pPr>
            <a:r>
              <a:rPr lang="en-US" dirty="0">
                <a:solidFill>
                  <a:schemeClr val="bg1"/>
                </a:solidFill>
              </a:rPr>
              <a:t>Normally there is are consistent trade winds blowing from the ocean over camp</a:t>
            </a:r>
          </a:p>
          <a:p>
            <a:pPr marL="285750" indent="-285750">
              <a:buFont typeface="Arial" panose="020B0604020202020204" pitchFamily="34" charset="0"/>
              <a:buChar char="•"/>
            </a:pPr>
            <a:r>
              <a:rPr lang="en-US" dirty="0">
                <a:solidFill>
                  <a:schemeClr val="bg1"/>
                </a:solidFill>
              </a:rPr>
              <a:t>Tents have mosquito netting</a:t>
            </a:r>
          </a:p>
        </p:txBody>
      </p:sp>
      <p:pic>
        <p:nvPicPr>
          <p:cNvPr id="10" name="Picture 9" descr="A sunset over a body of water with a mountain in the background&#10;&#10;Description generated with very high confidence">
            <a:extLst>
              <a:ext uri="{FF2B5EF4-FFF2-40B4-BE49-F238E27FC236}">
                <a16:creationId xmlns:a16="http://schemas.microsoft.com/office/drawing/2014/main" id="{FEF14614-F66D-4BEC-9298-F465CC1EC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74" y="2062901"/>
            <a:ext cx="3931297" cy="2948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447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58874" y="2336393"/>
            <a:ext cx="4331122" cy="2185214"/>
          </a:xfrm>
          <a:prstGeom prst="rect">
            <a:avLst/>
          </a:prstGeom>
          <a:noFill/>
          <a:effectLst>
            <a:glow rad="228600">
              <a:schemeClr val="accent4">
                <a:satMod val="175000"/>
                <a:alpha val="40000"/>
              </a:schemeClr>
            </a:glow>
          </a:effectLst>
        </p:spPr>
        <p:txBody>
          <a:bodyPr wrap="none" rtlCol="0">
            <a:spAutoFit/>
          </a:bodyPr>
          <a:lstStyle/>
          <a:p>
            <a:r>
              <a:rPr lang="en-US" sz="2800" dirty="0">
                <a:solidFill>
                  <a:schemeClr val="bg1"/>
                </a:solidFill>
              </a:rPr>
              <a:t>Galley</a:t>
            </a:r>
          </a:p>
          <a:p>
            <a:pPr marL="285750" indent="-285750">
              <a:buFont typeface="Arial" panose="020B0604020202020204" pitchFamily="34" charset="0"/>
              <a:buChar char="•"/>
            </a:pPr>
            <a:r>
              <a:rPr lang="en-US" dirty="0">
                <a:solidFill>
                  <a:schemeClr val="bg1"/>
                </a:solidFill>
              </a:rPr>
              <a:t>All meals served at Camp Wall</a:t>
            </a:r>
          </a:p>
          <a:p>
            <a:pPr marL="285750" indent="-285750">
              <a:buFont typeface="Arial" panose="020B0604020202020204" pitchFamily="34" charset="0"/>
              <a:buChar char="•"/>
            </a:pPr>
            <a:r>
              <a:rPr lang="en-US" dirty="0">
                <a:solidFill>
                  <a:schemeClr val="bg1"/>
                </a:solidFill>
              </a:rPr>
              <a:t>Packed lunches for the afternoon</a:t>
            </a:r>
          </a:p>
          <a:p>
            <a:pPr marL="285750" indent="-285750">
              <a:buFont typeface="Arial" panose="020B0604020202020204" pitchFamily="34" charset="0"/>
              <a:buChar char="•"/>
            </a:pPr>
            <a:r>
              <a:rPr lang="en-US" dirty="0">
                <a:solidFill>
                  <a:schemeClr val="bg1"/>
                </a:solidFill>
              </a:rPr>
              <a:t>Crews will help prepare and cook dinners</a:t>
            </a:r>
          </a:p>
          <a:p>
            <a:pPr marL="285750" indent="-285750">
              <a:buFont typeface="Arial" panose="020B0604020202020204" pitchFamily="34" charset="0"/>
              <a:buChar char="•"/>
            </a:pPr>
            <a:r>
              <a:rPr lang="en-US" dirty="0">
                <a:solidFill>
                  <a:schemeClr val="bg1"/>
                </a:solidFill>
              </a:rPr>
              <a:t>Those with special food needs please </a:t>
            </a:r>
          </a:p>
          <a:p>
            <a:r>
              <a:rPr lang="en-US" dirty="0">
                <a:solidFill>
                  <a:schemeClr val="bg1"/>
                </a:solidFill>
              </a:rPr>
              <a:t>      contact us prior to your arrival </a:t>
            </a:r>
          </a:p>
          <a:p>
            <a:r>
              <a:rPr lang="en-US" dirty="0">
                <a:solidFill>
                  <a:schemeClr val="bg1"/>
                </a:solidFill>
              </a:rPr>
              <a:t>      </a:t>
            </a:r>
            <a:r>
              <a:rPr lang="en-US" b="1" u="sng" dirty="0">
                <a:solidFill>
                  <a:schemeClr val="bg1"/>
                </a:solidFill>
                <a:effectLst>
                  <a:outerShdw blurRad="38100" dist="38100" dir="2700000" algn="tl">
                    <a:srgbClr val="000000">
                      <a:alpha val="43137"/>
                    </a:srgbClr>
                  </a:outerShdw>
                </a:effectLst>
                <a:hlinkClick r:id="rId3"/>
              </a:rPr>
              <a:t>FSB.Galley@scouting.org</a:t>
            </a:r>
            <a:endParaRPr lang="en-US"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7" y="127000"/>
            <a:ext cx="3205163" cy="1135629"/>
          </a:xfrm>
          <a:prstGeom prst="rect">
            <a:avLst/>
          </a:prstGeom>
        </p:spPr>
      </p:pic>
      <p:sp>
        <p:nvSpPr>
          <p:cNvPr id="10" name="Rectangle 9"/>
          <p:cNvSpPr/>
          <p:nvPr/>
        </p:nvSpPr>
        <p:spPr>
          <a:xfrm>
            <a:off x="8148584" y="3429000"/>
            <a:ext cx="3464918" cy="2462213"/>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Sea Base Blessing</a:t>
            </a:r>
          </a:p>
          <a:p>
            <a:r>
              <a:rPr lang="en-US" i="1" dirty="0">
                <a:solidFill>
                  <a:schemeClr val="bg1"/>
                </a:solidFill>
                <a:effectLst>
                  <a:outerShdw blurRad="38100" dist="38100" dir="2700000" algn="tl">
                    <a:srgbClr val="000000">
                      <a:alpha val="43137"/>
                    </a:srgbClr>
                  </a:outerShdw>
                </a:effectLst>
              </a:rPr>
              <a:t>Bless the creatures of the Sea</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this person I call me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Keys you made so grand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sun that warms the land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fellowship we feel</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as we gather for this meal</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Amen</a:t>
            </a:r>
          </a:p>
        </p:txBody>
      </p:sp>
    </p:spTree>
    <p:extLst>
      <p:ext uri="{BB962C8B-B14F-4D97-AF65-F5344CB8AC3E}">
        <p14:creationId xmlns:p14="http://schemas.microsoft.com/office/powerpoint/2010/main" val="339555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 y="88900"/>
            <a:ext cx="4086225" cy="1447800"/>
          </a:xfrm>
          <a:prstGeom prst="rect">
            <a:avLst/>
          </a:prstGeom>
        </p:spPr>
      </p:pic>
      <p:sp>
        <p:nvSpPr>
          <p:cNvPr id="2" name="Rectangle 1"/>
          <p:cNvSpPr/>
          <p:nvPr/>
        </p:nvSpPr>
        <p:spPr>
          <a:xfrm>
            <a:off x="4214812" y="2195013"/>
            <a:ext cx="6096000" cy="3847207"/>
          </a:xfrm>
          <a:prstGeom prst="rect">
            <a:avLst/>
          </a:prstGeom>
        </p:spPr>
        <p:txBody>
          <a:bodyPr>
            <a:spAutoFit/>
          </a:bodyPr>
          <a:lstStyle/>
          <a:p>
            <a:r>
              <a:rPr lang="en-US" sz="3600" dirty="0">
                <a:solidFill>
                  <a:schemeClr val="bg1"/>
                </a:solidFill>
              </a:rPr>
              <a:t>Ships Store</a:t>
            </a:r>
          </a:p>
          <a:p>
            <a:pPr marL="285750" indent="-285750">
              <a:buFont typeface="Arial" panose="020B0604020202020204" pitchFamily="34" charset="0"/>
              <a:buChar char="•"/>
            </a:pPr>
            <a:r>
              <a:rPr lang="en-US" sz="2400" dirty="0">
                <a:solidFill>
                  <a:schemeClr val="bg1"/>
                </a:solidFill>
              </a:rPr>
              <a:t>Open Everyday </a:t>
            </a:r>
          </a:p>
          <a:p>
            <a:pPr marL="285750" indent="-285750">
              <a:buFont typeface="Arial" panose="020B0604020202020204" pitchFamily="34" charset="0"/>
              <a:buChar char="•"/>
            </a:pPr>
            <a:r>
              <a:rPr lang="en-US" sz="2400" dirty="0">
                <a:solidFill>
                  <a:schemeClr val="bg1"/>
                </a:solidFill>
              </a:rPr>
              <a:t>Order Custom Crew Apparel</a:t>
            </a:r>
          </a:p>
          <a:p>
            <a:r>
              <a:rPr lang="en-US" sz="2400" dirty="0">
                <a:solidFill>
                  <a:schemeClr val="bg1"/>
                </a:solidFill>
              </a:rPr>
              <a:t>          Shirts</a:t>
            </a:r>
          </a:p>
          <a:p>
            <a:r>
              <a:rPr lang="en-US" sz="2400" dirty="0">
                <a:solidFill>
                  <a:schemeClr val="bg1"/>
                </a:solidFill>
              </a:rPr>
              <a:t>          Hats</a:t>
            </a:r>
          </a:p>
          <a:p>
            <a:r>
              <a:rPr lang="en-US" sz="2400" dirty="0">
                <a:solidFill>
                  <a:schemeClr val="bg1"/>
                </a:solidFill>
              </a:rPr>
              <a:t>          Duffel Bags</a:t>
            </a:r>
          </a:p>
          <a:p>
            <a:r>
              <a:rPr lang="en-US" sz="1600" dirty="0">
                <a:solidFill>
                  <a:schemeClr val="bg1"/>
                </a:solidFill>
              </a:rPr>
              <a:t>     *Custom orders must be placed six weeks prior to arrival</a:t>
            </a:r>
          </a:p>
          <a:p>
            <a:pPr marL="285750" indent="-285750">
              <a:buFont typeface="Arial" panose="020B0604020202020204" pitchFamily="34" charset="0"/>
              <a:buChar char="•"/>
            </a:pPr>
            <a:r>
              <a:rPr lang="en-US" sz="2400" dirty="0">
                <a:solidFill>
                  <a:schemeClr val="bg1"/>
                </a:solidFill>
              </a:rPr>
              <a:t>Water bottles, sunscreen and a large</a:t>
            </a:r>
          </a:p>
          <a:p>
            <a:r>
              <a:rPr lang="en-US" sz="2400" dirty="0">
                <a:solidFill>
                  <a:schemeClr val="bg1"/>
                </a:solidFill>
              </a:rPr>
              <a:t>      assortment of souvenirs. </a:t>
            </a:r>
          </a:p>
          <a:p>
            <a:r>
              <a:rPr lang="en-US" sz="2400" dirty="0">
                <a:solidFill>
                  <a:schemeClr val="bg1"/>
                </a:solidFill>
                <a:hlinkClick r:id="rId4"/>
              </a:rPr>
              <a:t>www.fsbshipstore.com</a:t>
            </a:r>
            <a:r>
              <a:rPr lang="en-US" sz="2400" dirty="0">
                <a:solidFill>
                  <a:schemeClr val="bg1"/>
                </a:solidFill>
              </a:rPr>
              <a:t> </a:t>
            </a:r>
          </a:p>
        </p:txBody>
      </p:sp>
    </p:spTree>
    <p:extLst>
      <p:ext uri="{BB962C8B-B14F-4D97-AF65-F5344CB8AC3E}">
        <p14:creationId xmlns:p14="http://schemas.microsoft.com/office/powerpoint/2010/main" val="197871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18603</TotalTime>
  <Words>2287</Words>
  <Application>Microsoft Office PowerPoint</Application>
  <PresentationFormat>Widescreen</PresentationFormat>
  <Paragraphs>316</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Andrea Watts</cp:lastModifiedBy>
  <cp:revision>111</cp:revision>
  <dcterms:created xsi:type="dcterms:W3CDTF">2015-11-10T20:28:13Z</dcterms:created>
  <dcterms:modified xsi:type="dcterms:W3CDTF">2019-08-16T18:09:30Z</dcterms:modified>
</cp:coreProperties>
</file>