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77" r:id="rId7"/>
    <p:sldId id="262" r:id="rId8"/>
    <p:sldId id="263" r:id="rId9"/>
    <p:sldId id="265" r:id="rId10"/>
    <p:sldId id="266" r:id="rId11"/>
    <p:sldId id="267" r:id="rId12"/>
    <p:sldId id="268" r:id="rId13"/>
    <p:sldId id="269" r:id="rId14"/>
    <p:sldId id="276" r:id="rId15"/>
    <p:sldId id="286" r:id="rId16"/>
    <p:sldId id="287" r:id="rId17"/>
    <p:sldId id="283" r:id="rId18"/>
    <p:sldId id="284" r:id="rId19"/>
    <p:sldId id="285" r:id="rId20"/>
    <p:sldId id="264" r:id="rId21"/>
    <p:sldId id="271" r:id="rId22"/>
    <p:sldId id="275" r:id="rId23"/>
    <p:sldId id="282" r:id="rId24"/>
    <p:sldId id="281" r:id="rId25"/>
    <p:sldId id="279" r:id="rId26"/>
    <p:sldId id="280" r:id="rId27"/>
    <p:sldId id="27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8" d="100"/>
          <a:sy n="78" d="100"/>
        </p:scale>
        <p:origin x="126" y="9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0D2F8D-9951-4929-A95E-75047DAEEC6B}"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839682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D2F8D-9951-4929-A95E-75047DAEEC6B}"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58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D2F8D-9951-4929-A95E-75047DAEEC6B}"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387480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0D2F8D-9951-4929-A95E-75047DAEEC6B}"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285238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D2F8D-9951-4929-A95E-75047DAEEC6B}" type="datetimeFigureOut">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4108809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0D2F8D-9951-4929-A95E-75047DAEEC6B}"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012042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0D2F8D-9951-4929-A95E-75047DAEEC6B}" type="datetimeFigureOut">
              <a:rPr lang="en-US" smtClean="0"/>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294941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0D2F8D-9951-4929-A95E-75047DAEEC6B}" type="datetimeFigureOut">
              <a:rPr lang="en-US" smtClean="0"/>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28188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0D2F8D-9951-4929-A95E-75047DAEEC6B}" type="datetimeFigureOut">
              <a:rPr lang="en-US" smtClean="0"/>
              <a:t>10/24/2017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317860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0D2F8D-9951-4929-A95E-75047DAEEC6B}"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1388396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0D2F8D-9951-4929-A95E-75047DAEEC6B}" type="datetimeFigureOut">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051889-271F-496E-9DE8-4272F7CC68D5}" type="slidenum">
              <a:rPr lang="en-US" smtClean="0"/>
              <a:t>‹#›</a:t>
            </a:fld>
            <a:endParaRPr lang="en-US"/>
          </a:p>
        </p:txBody>
      </p:sp>
    </p:spTree>
    <p:extLst>
      <p:ext uri="{BB962C8B-B14F-4D97-AF65-F5344CB8AC3E}">
        <p14:creationId xmlns:p14="http://schemas.microsoft.com/office/powerpoint/2010/main" val="69905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0D2F8D-9951-4929-A95E-75047DAEEC6B}" type="datetimeFigureOut">
              <a:rPr lang="en-US" smtClean="0"/>
              <a:t>10/24/2017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051889-271F-496E-9DE8-4272F7CC68D5}" type="slidenum">
              <a:rPr lang="en-US" smtClean="0"/>
              <a:t>‹#›</a:t>
            </a:fld>
            <a:endParaRPr lang="en-US"/>
          </a:p>
        </p:txBody>
      </p:sp>
    </p:spTree>
    <p:extLst>
      <p:ext uri="{BB962C8B-B14F-4D97-AF65-F5344CB8AC3E}">
        <p14:creationId xmlns:p14="http://schemas.microsoft.com/office/powerpoint/2010/main" val="3655451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hyperlink" Target="mailto:FSB.Galley@scouting.org" TargetMode="External"/><Relationship Id="rId7" Type="http://schemas.openxmlformats.org/officeDocument/2006/relationships/image" Target="../media/image18.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www.fsbshipstore.com/" TargetMode="External"/><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5000" b="-5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87" y="254000"/>
            <a:ext cx="4803107" cy="1701800"/>
          </a:xfrm>
          <a:prstGeom prst="rect">
            <a:avLst/>
          </a:prstGeom>
        </p:spPr>
      </p:pic>
      <p:sp>
        <p:nvSpPr>
          <p:cNvPr id="6" name="TextBox 5"/>
          <p:cNvSpPr txBox="1"/>
          <p:nvPr/>
        </p:nvSpPr>
        <p:spPr>
          <a:xfrm>
            <a:off x="538919" y="5408184"/>
            <a:ext cx="7779892" cy="1200329"/>
          </a:xfrm>
          <a:prstGeom prst="rect">
            <a:avLst/>
          </a:prstGeom>
          <a:noFill/>
        </p:spPr>
        <p:txBody>
          <a:bodyPr wrap="square" rtlCol="0">
            <a:spAutoFit/>
          </a:bodyPr>
          <a:lstStyle/>
          <a:p>
            <a:r>
              <a:rPr lang="en-US" sz="7200" dirty="0">
                <a:solidFill>
                  <a:schemeClr val="bg1"/>
                </a:solidFill>
              </a:rPr>
              <a:t>SCUBA Live Aboard</a:t>
            </a:r>
          </a:p>
        </p:txBody>
      </p:sp>
      <p:pic>
        <p:nvPicPr>
          <p:cNvPr id="7" name="Picture 2" descr="http://www.amschooner.org/files/Suz%2000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73502" y="356839"/>
            <a:ext cx="4229186" cy="28208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537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201669" y="611761"/>
            <a:ext cx="10531612" cy="5478423"/>
          </a:xfrm>
          <a:prstGeom prst="rect">
            <a:avLst/>
          </a:prstGeom>
          <a:noFill/>
        </p:spPr>
        <p:txBody>
          <a:bodyPr wrap="square" rtlCol="0">
            <a:spAutoFit/>
          </a:bodyPr>
          <a:lstStyle/>
          <a:p>
            <a:pPr algn="ctr"/>
            <a:r>
              <a:rPr lang="en-US" sz="4800" dirty="0">
                <a:solidFill>
                  <a:schemeClr val="bg1"/>
                </a:solidFill>
              </a:rPr>
              <a:t>Scuba Equipment</a:t>
            </a:r>
          </a:p>
          <a:p>
            <a:pPr algn="ctr"/>
            <a:r>
              <a:rPr lang="en-US" sz="3200" dirty="0">
                <a:solidFill>
                  <a:schemeClr val="bg1"/>
                </a:solidFill>
                <a:effectLst>
                  <a:outerShdw blurRad="38100" dist="38100" dir="2700000" algn="tl">
                    <a:srgbClr val="000000">
                      <a:alpha val="43137"/>
                    </a:srgbClr>
                  </a:outerShdw>
                </a:effectLst>
              </a:rPr>
              <a:t>Florida Sea Base is proud to offer Aqualung equipment</a:t>
            </a:r>
          </a:p>
          <a:p>
            <a:pPr algn="ctr"/>
            <a:r>
              <a:rPr lang="en-US" sz="3200" dirty="0">
                <a:solidFill>
                  <a:schemeClr val="bg1"/>
                </a:solidFill>
                <a:effectLst>
                  <a:outerShdw blurRad="38100" dist="38100" dir="2700000" algn="tl">
                    <a:srgbClr val="000000">
                      <a:alpha val="43137"/>
                    </a:srgbClr>
                  </a:outerShdw>
                </a:effectLst>
              </a:rPr>
              <a:t>as our exclusive scuba equipment provider</a:t>
            </a:r>
          </a:p>
          <a:p>
            <a:pPr marL="285750" indent="-285750">
              <a:lnSpc>
                <a:spcPct val="150000"/>
              </a:lnSpc>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 Wave BC’s with weight integration</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Calypso Regulators with alternate air sources</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3 gauge consoles include pressure gauge, depth gauge and compass</a:t>
            </a:r>
          </a:p>
          <a:p>
            <a:r>
              <a:rPr lang="en-US" sz="2800" dirty="0">
                <a:solidFill>
                  <a:schemeClr val="bg1"/>
                </a:solidFill>
                <a:effectLst>
                  <a:outerShdw blurRad="38100" dist="38100" dir="2700000" algn="tl">
                    <a:srgbClr val="000000">
                      <a:alpha val="43137"/>
                    </a:srgbClr>
                  </a:outerShdw>
                </a:effectLst>
              </a:rPr>
              <a:t>	(dive computers not provided or available for rent)</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Full wetsuits available for rent (only needed for winter and spring programs)</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Hotshot fins (no booties required)</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Dive light provided for night dives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87" y="114300"/>
            <a:ext cx="2808037" cy="9949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8604" y="4904685"/>
            <a:ext cx="3429000" cy="6381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73322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512665" y="1254888"/>
            <a:ext cx="5401153" cy="2677656"/>
          </a:xfrm>
          <a:prstGeom prst="rect">
            <a:avLst/>
          </a:prstGeom>
          <a:noFill/>
        </p:spPr>
        <p:txBody>
          <a:bodyPr wrap="square" rtlCol="0">
            <a:spAutoFit/>
          </a:bodyPr>
          <a:lstStyle/>
          <a:p>
            <a:r>
              <a:rPr lang="en-US" sz="3600" dirty="0">
                <a:solidFill>
                  <a:schemeClr val="bg1"/>
                </a:solidFill>
              </a:rPr>
              <a:t>Live Aboard Fleet</a:t>
            </a:r>
          </a:p>
          <a:p>
            <a:endParaRPr lang="en-US" sz="2400" dirty="0">
              <a:solidFill>
                <a:schemeClr val="bg1"/>
              </a:solidFill>
            </a:endParaRPr>
          </a:p>
          <a:p>
            <a:r>
              <a:rPr lang="en-US" dirty="0">
                <a:solidFill>
                  <a:schemeClr val="bg1"/>
                </a:solidFill>
              </a:rPr>
              <a:t>Conch Pearl-Steel hull  Schooner </a:t>
            </a:r>
          </a:p>
          <a:p>
            <a:r>
              <a:rPr lang="en-US" dirty="0">
                <a:solidFill>
                  <a:schemeClr val="bg1"/>
                </a:solidFill>
              </a:rPr>
              <a:t>Pirates Lady-Steel Hull  Schooner</a:t>
            </a:r>
          </a:p>
          <a:p>
            <a:r>
              <a:rPr lang="en-US" dirty="0">
                <a:solidFill>
                  <a:schemeClr val="bg1"/>
                </a:solidFill>
              </a:rPr>
              <a:t>Sea Eagle-Morgan and </a:t>
            </a:r>
            <a:r>
              <a:rPr lang="en-US" dirty="0" err="1">
                <a:solidFill>
                  <a:schemeClr val="bg1"/>
                </a:solidFill>
              </a:rPr>
              <a:t>Missty</a:t>
            </a:r>
            <a:r>
              <a:rPr lang="en-US" dirty="0">
                <a:solidFill>
                  <a:schemeClr val="bg1"/>
                </a:solidFill>
              </a:rPr>
              <a:t>-Shark Boat</a:t>
            </a:r>
          </a:p>
          <a:p>
            <a:endParaRPr lang="en-US" dirty="0">
              <a:solidFill>
                <a:schemeClr val="bg1"/>
              </a:solidFill>
            </a:endParaRPr>
          </a:p>
          <a:p>
            <a:r>
              <a:rPr lang="en-US" dirty="0">
                <a:solidFill>
                  <a:schemeClr val="bg1"/>
                </a:solidFill>
              </a:rPr>
              <a:t>All boats have Oxygen, AED’s, underwater recall systems, First Aid Kits, Marine Head, and VHF Radios.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687" y="114300"/>
            <a:ext cx="4086225" cy="144780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571" y="2419815"/>
            <a:ext cx="3081119" cy="410040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0549" y="4308603"/>
            <a:ext cx="4153319" cy="2339898"/>
          </a:xfrm>
          <a:prstGeom prst="rect">
            <a:avLst/>
          </a:prstGeom>
        </p:spPr>
      </p:pic>
      <p:pic>
        <p:nvPicPr>
          <p:cNvPr id="15" name="Picture 2" descr="https://scontent.xx.fbcdn.net/hphotos-xaf1/v/t1.0-9/10568962_684422934966202_7272989050130337329_n.jpg?oh=e9248876490bbba3297a3fe1b9ba2a72&amp;oe=55B3A7E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83793" y="1723263"/>
            <a:ext cx="2816466" cy="375528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15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27610" y="1095394"/>
            <a:ext cx="10901831" cy="4832092"/>
          </a:xfrm>
          <a:prstGeom prst="rect">
            <a:avLst/>
          </a:prstGeom>
          <a:noFill/>
        </p:spPr>
        <p:txBody>
          <a:bodyPr wrap="none" rtlCol="0">
            <a:spAutoFit/>
          </a:bodyPr>
          <a:lstStyle/>
          <a:p>
            <a:pPr algn="ctr"/>
            <a:r>
              <a:rPr lang="en-US" sz="4800" dirty="0">
                <a:solidFill>
                  <a:schemeClr val="bg1"/>
                </a:solidFill>
              </a:rPr>
              <a:t>Required Paperwork</a:t>
            </a:r>
          </a:p>
          <a:p>
            <a:r>
              <a:rPr lang="en-US" sz="3200" u="sng" dirty="0">
                <a:solidFill>
                  <a:schemeClr val="bg1"/>
                </a:solidFill>
                <a:effectLst>
                  <a:outerShdw blurRad="38100" dist="38100" dir="2700000" algn="tl">
                    <a:srgbClr val="000000">
                      <a:alpha val="43137"/>
                    </a:srgbClr>
                  </a:outerShdw>
                </a:effectLst>
              </a:rPr>
              <a:t>BSA Documents</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Part A Informed Consent, Release Agreement, and Authorization</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Part B General Information/Health History (2 pages)</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Part C Pre-Participation Physical – Signed by a physician</a:t>
            </a:r>
          </a:p>
          <a:p>
            <a:r>
              <a:rPr lang="en-US" sz="3200" u="sng" dirty="0">
                <a:solidFill>
                  <a:schemeClr val="bg1"/>
                </a:solidFill>
                <a:effectLst>
                  <a:outerShdw blurRad="38100" dist="38100" dir="2700000" algn="tl">
                    <a:srgbClr val="000000">
                      <a:alpha val="43137"/>
                    </a:srgbClr>
                  </a:outerShdw>
                </a:effectLst>
              </a:rPr>
              <a:t>PADI Forms</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Release for Certified Divers</a:t>
            </a:r>
          </a:p>
          <a:p>
            <a:r>
              <a:rPr lang="en-US" sz="2800" dirty="0">
                <a:solidFill>
                  <a:schemeClr val="bg1"/>
                </a:solidFill>
                <a:effectLst>
                  <a:outerShdw blurRad="38100" dist="38100" dir="2700000" algn="tl">
                    <a:srgbClr val="000000">
                      <a:alpha val="43137"/>
                    </a:srgbClr>
                  </a:outerShdw>
                </a:effectLst>
              </a:rPr>
              <a:t>• PADI Medical Statement signed by a Physician (MD or DO only)</a:t>
            </a:r>
          </a:p>
          <a:p>
            <a:endParaRPr lang="en-US" sz="2800" dirty="0">
              <a:solidFill>
                <a:schemeClr val="bg1"/>
              </a:solidFill>
              <a:effectLst>
                <a:outerShdw blurRad="38100" dist="38100" dir="2700000" algn="tl">
                  <a:srgbClr val="000000">
                    <a:alpha val="43137"/>
                  </a:srgbClr>
                </a:outerShdw>
              </a:effectLst>
            </a:endParaRPr>
          </a:p>
          <a:p>
            <a:r>
              <a:rPr lang="en-US" sz="2800" dirty="0">
                <a:solidFill>
                  <a:srgbClr val="FF0000"/>
                </a:solidFill>
                <a:effectLst>
                  <a:outerShdw blurRad="38100" dist="38100" dir="2700000" algn="tl">
                    <a:srgbClr val="000000">
                      <a:alpha val="43137"/>
                    </a:srgbClr>
                  </a:outerShdw>
                </a:effectLst>
              </a:rPr>
              <a:t>All forms are available on the Florida Sea Base website under “Resources”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79" y="0"/>
            <a:ext cx="3091605" cy="1095394"/>
          </a:xfrm>
          <a:prstGeom prst="rect">
            <a:avLst/>
          </a:prstGeom>
        </p:spPr>
      </p:pic>
    </p:spTree>
    <p:extLst>
      <p:ext uri="{BB962C8B-B14F-4D97-AF65-F5344CB8AC3E}">
        <p14:creationId xmlns:p14="http://schemas.microsoft.com/office/powerpoint/2010/main" val="181639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93461" y="943639"/>
            <a:ext cx="4269246" cy="830997"/>
          </a:xfrm>
          <a:prstGeom prst="rect">
            <a:avLst/>
          </a:prstGeom>
          <a:noFill/>
        </p:spPr>
        <p:txBody>
          <a:bodyPr wrap="none" rtlCol="0">
            <a:spAutoFit/>
          </a:bodyPr>
          <a:lstStyle/>
          <a:p>
            <a:r>
              <a:rPr lang="en-US" sz="4800" dirty="0">
                <a:solidFill>
                  <a:schemeClr val="bg1"/>
                </a:solidFill>
              </a:rPr>
              <a:t>Important Dates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
            <a:ext cx="3114675" cy="1103568"/>
          </a:xfrm>
          <a:prstGeom prst="rect">
            <a:avLst/>
          </a:prstGeom>
        </p:spPr>
      </p:pic>
      <p:sp>
        <p:nvSpPr>
          <p:cNvPr id="6" name="TextBox 5"/>
          <p:cNvSpPr txBox="1"/>
          <p:nvPr/>
        </p:nvSpPr>
        <p:spPr>
          <a:xfrm>
            <a:off x="666263" y="2070141"/>
            <a:ext cx="11159153" cy="4555093"/>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Spring Crews – BSA Annual Health and Medical Record Parts A &amp; B  by January 1</a:t>
            </a:r>
            <a:r>
              <a:rPr lang="en-US" sz="2400" b="1" baseline="30000" dirty="0">
                <a:solidFill>
                  <a:schemeClr val="bg1"/>
                </a:solidFill>
                <a:effectLst>
                  <a:outerShdw blurRad="38100" dist="38100" dir="2700000" algn="tl">
                    <a:srgbClr val="000000">
                      <a:alpha val="43137"/>
                    </a:srgbClr>
                  </a:outerShdw>
                </a:effectLst>
              </a:rPr>
              <a:t>st</a:t>
            </a:r>
          </a:p>
          <a:p>
            <a:endParaRPr lang="en-US" sz="2400" b="1" baseline="30000" dirty="0">
              <a:solidFill>
                <a:schemeClr val="bg1"/>
              </a:solidFill>
              <a:effectLst>
                <a:outerShdw blurRad="38100" dist="38100" dir="2700000" algn="tl">
                  <a:srgbClr val="000000">
                    <a:alpha val="43137"/>
                  </a:srgbClr>
                </a:outerShdw>
              </a:effectLst>
            </a:endParaRPr>
          </a:p>
          <a:p>
            <a:r>
              <a:rPr lang="en-US" sz="2400" b="1" dirty="0">
                <a:solidFill>
                  <a:schemeClr val="bg1"/>
                </a:solidFill>
                <a:effectLst>
                  <a:outerShdw blurRad="38100" dist="38100" dir="2700000" algn="tl">
                    <a:srgbClr val="000000">
                      <a:alpha val="43137"/>
                    </a:srgbClr>
                  </a:outerShdw>
                </a:effectLst>
              </a:rPr>
              <a:t>Summer Crews - BSA Annual Health and Medical Record Parts A &amp; B  by March 1</a:t>
            </a:r>
            <a:r>
              <a:rPr lang="en-US" sz="2400" b="1" baseline="30000" dirty="0">
                <a:solidFill>
                  <a:schemeClr val="bg1"/>
                </a:solidFill>
                <a:effectLst>
                  <a:outerShdw blurRad="38100" dist="38100" dir="2700000" algn="tl">
                    <a:srgbClr val="000000">
                      <a:alpha val="43137"/>
                    </a:srgbClr>
                  </a:outerShdw>
                </a:effectLst>
              </a:rPr>
              <a:t>st</a:t>
            </a:r>
          </a:p>
          <a:p>
            <a:endParaRPr lang="en-US" sz="2400" b="1" baseline="30000" dirty="0">
              <a:solidFill>
                <a:schemeClr val="bg1"/>
              </a:solidFill>
              <a:effectLst>
                <a:outerShdw blurRad="38100" dist="38100" dir="2700000" algn="tl">
                  <a:srgbClr val="000000">
                    <a:alpha val="43137"/>
                  </a:srgbClr>
                </a:outerShdw>
              </a:effectLst>
            </a:endParaRPr>
          </a:p>
          <a:p>
            <a:r>
              <a:rPr lang="en-US" sz="2400" b="1" dirty="0">
                <a:solidFill>
                  <a:schemeClr val="bg1"/>
                </a:solidFill>
                <a:effectLst>
                  <a:outerShdw blurRad="38100" dist="38100" dir="2700000" algn="tl">
                    <a:srgbClr val="000000">
                      <a:alpha val="43137"/>
                    </a:srgbClr>
                  </a:outerShdw>
                </a:effectLst>
              </a:rPr>
              <a:t>Winter Crews - BSA Annual Health and Medical Record Parts A &amp; B  by October 1st</a:t>
            </a:r>
            <a:endParaRPr lang="en-US" sz="2400" b="1" baseline="30000" dirty="0">
              <a:solidFill>
                <a:schemeClr val="bg1"/>
              </a:solidFill>
              <a:effectLst>
                <a:outerShdw blurRad="38100" dist="38100" dir="2700000" algn="tl">
                  <a:srgbClr val="000000">
                    <a:alpha val="43137"/>
                  </a:srgbClr>
                </a:outerShdw>
              </a:effectLst>
            </a:endParaRPr>
          </a:p>
          <a:p>
            <a:endParaRPr lang="en-US" sz="2400" b="1" dirty="0">
              <a:solidFill>
                <a:schemeClr val="bg1"/>
              </a:solidFill>
              <a:effectLst>
                <a:outerShdw blurRad="38100" dist="38100" dir="2700000" algn="tl">
                  <a:srgbClr val="000000">
                    <a:alpha val="43137"/>
                  </a:srgbClr>
                </a:outerShdw>
              </a:effectLst>
            </a:endParaRPr>
          </a:p>
          <a:p>
            <a:r>
              <a:rPr lang="en-US" sz="2400" b="1" dirty="0">
                <a:solidFill>
                  <a:schemeClr val="bg1"/>
                </a:solidFill>
                <a:effectLst>
                  <a:outerShdw blurRad="38100" dist="38100" dir="2700000" algn="tl">
                    <a:srgbClr val="000000">
                      <a:alpha val="43137"/>
                    </a:srgbClr>
                  </a:outerShdw>
                </a:effectLst>
              </a:rPr>
              <a:t> 30 days prior to arrival :  Medical Record Part C signed by physician</a:t>
            </a:r>
          </a:p>
          <a:p>
            <a:r>
              <a:rPr lang="en-US" sz="2400" b="1" dirty="0">
                <a:solidFill>
                  <a:schemeClr val="bg1"/>
                </a:solidFill>
                <a:effectLst>
                  <a:outerShdw blurRad="38100" dist="38100" dir="2700000" algn="tl">
                    <a:srgbClr val="000000">
                      <a:alpha val="43137"/>
                    </a:srgbClr>
                  </a:outerShdw>
                </a:effectLst>
              </a:rPr>
              <a:t>                                               PADI Release for Certified Divers</a:t>
            </a:r>
          </a:p>
          <a:p>
            <a:r>
              <a:rPr lang="en-US" sz="2400" b="1" dirty="0">
                <a:solidFill>
                  <a:schemeClr val="bg1"/>
                </a:solidFill>
                <a:effectLst>
                  <a:outerShdw blurRad="38100" dist="38100" dir="2700000" algn="tl">
                    <a:srgbClr val="000000">
                      <a:alpha val="43137"/>
                    </a:srgbClr>
                  </a:outerShdw>
                </a:effectLst>
              </a:rPr>
              <a:t>                                               PADI Medical Statement signed by physician (MD or DO only)</a:t>
            </a:r>
          </a:p>
          <a:p>
            <a:r>
              <a:rPr lang="en-US" sz="2400" b="1" dirty="0">
                <a:solidFill>
                  <a:schemeClr val="bg1"/>
                </a:solidFill>
                <a:effectLst>
                  <a:outerShdw blurRad="38100" dist="38100" dir="2700000" algn="tl">
                    <a:srgbClr val="000000">
                      <a:alpha val="43137"/>
                    </a:srgbClr>
                  </a:outerShdw>
                </a:effectLst>
              </a:rPr>
              <a:t>                                               Copy of health insurance card </a:t>
            </a:r>
          </a:p>
          <a:p>
            <a:r>
              <a:rPr lang="en-US" sz="2400" b="1" dirty="0">
                <a:solidFill>
                  <a:schemeClr val="bg1"/>
                </a:solidFill>
                <a:effectLst>
                  <a:outerShdw blurRad="38100" dist="38100" dir="2700000" algn="tl">
                    <a:srgbClr val="000000">
                      <a:alpha val="43137"/>
                    </a:srgbClr>
                  </a:outerShdw>
                </a:effectLst>
              </a:rPr>
              <a:t>                                               Copy of scuba certification card</a:t>
            </a:r>
          </a:p>
          <a:p>
            <a:pPr algn="ctr"/>
            <a:r>
              <a:rPr lang="en-US" sz="2400" b="1" dirty="0">
                <a:solidFill>
                  <a:srgbClr val="FF0000"/>
                </a:solidFill>
                <a:effectLst>
                  <a:outerShdw blurRad="38100" dist="38100" dir="2700000" algn="tl">
                    <a:srgbClr val="000000">
                      <a:alpha val="43137"/>
                    </a:srgbClr>
                  </a:outerShdw>
                </a:effectLst>
              </a:rPr>
              <a:t>Please include your Crew Number on all correspondence. </a:t>
            </a:r>
          </a:p>
          <a:p>
            <a:endParaRPr lang="en-US" dirty="0"/>
          </a:p>
        </p:txBody>
      </p:sp>
    </p:spTree>
    <p:extLst>
      <p:ext uri="{BB962C8B-B14F-4D97-AF65-F5344CB8AC3E}">
        <p14:creationId xmlns:p14="http://schemas.microsoft.com/office/powerpoint/2010/main" val="505793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2" y="1019175"/>
            <a:ext cx="4874155" cy="523220"/>
          </a:xfrm>
          <a:prstGeom prst="rect">
            <a:avLst/>
          </a:prstGeom>
          <a:noFill/>
        </p:spPr>
        <p:txBody>
          <a:bodyPr wrap="none" rtlCol="0">
            <a:spAutoFit/>
          </a:bodyPr>
          <a:lstStyle/>
          <a:p>
            <a:r>
              <a:rPr lang="en-US" sz="2800" dirty="0">
                <a:solidFill>
                  <a:schemeClr val="bg1"/>
                </a:solidFill>
              </a:rPr>
              <a:t>Medical Fitness for Scuba Diving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7" y="0"/>
            <a:ext cx="2876487" cy="1019175"/>
          </a:xfrm>
          <a:prstGeom prst="rect">
            <a:avLst/>
          </a:prstGeom>
        </p:spPr>
      </p:pic>
      <p:sp>
        <p:nvSpPr>
          <p:cNvPr id="7" name="TextBox 6"/>
          <p:cNvSpPr txBox="1"/>
          <p:nvPr/>
        </p:nvSpPr>
        <p:spPr>
          <a:xfrm>
            <a:off x="481914" y="1788737"/>
            <a:ext cx="11331145" cy="3631763"/>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rPr>
              <a:t>The following pages are meant to be a guide for the more common conditions and not an </a:t>
            </a:r>
          </a:p>
          <a:p>
            <a:r>
              <a:rPr lang="en-US" sz="2400" dirty="0">
                <a:solidFill>
                  <a:schemeClr val="bg1"/>
                </a:solidFill>
                <a:effectLst>
                  <a:outerShdw blurRad="38100" dist="38100" dir="2700000" algn="tl">
                    <a:srgbClr val="000000">
                      <a:alpha val="43137"/>
                    </a:srgbClr>
                  </a:outerShdw>
                </a:effectLst>
              </a:rPr>
              <a:t>absolute list. If you have a medical condition that may be of concern, please contact </a:t>
            </a:r>
            <a:r>
              <a:rPr lang="en-US" sz="2400">
                <a:solidFill>
                  <a:schemeClr val="bg1"/>
                </a:solidFill>
                <a:effectLst>
                  <a:outerShdw blurRad="38100" dist="38100" dir="2700000" algn="tl">
                    <a:srgbClr val="000000">
                      <a:alpha val="43137"/>
                    </a:srgbClr>
                  </a:outerShdw>
                </a:effectLst>
              </a:rPr>
              <a:t>the Scuba Department </a:t>
            </a:r>
            <a:r>
              <a:rPr lang="en-US" sz="2400" dirty="0">
                <a:solidFill>
                  <a:schemeClr val="bg1"/>
                </a:solidFill>
                <a:effectLst>
                  <a:outerShdw blurRad="38100" dist="38100" dir="2700000" algn="tl">
                    <a:srgbClr val="000000">
                      <a:alpha val="43137"/>
                    </a:srgbClr>
                  </a:outerShdw>
                </a:effectLst>
              </a:rPr>
              <a:t>at Florida Sea Base </a:t>
            </a:r>
            <a:r>
              <a:rPr lang="en-US" sz="2400">
                <a:solidFill>
                  <a:schemeClr val="bg1"/>
                </a:solidFill>
                <a:effectLst>
                  <a:outerShdw blurRad="38100" dist="38100" dir="2700000" algn="tl">
                    <a:srgbClr val="000000">
                      <a:alpha val="43137"/>
                    </a:srgbClr>
                  </a:outerShdw>
                </a:effectLst>
              </a:rPr>
              <a:t>for guidance.</a:t>
            </a:r>
            <a:endParaRPr lang="en-US" sz="2400" dirty="0">
              <a:solidFill>
                <a:schemeClr val="bg1"/>
              </a:solidFill>
              <a:effectLst>
                <a:outerShdw blurRad="38100" dist="38100" dir="2700000" algn="tl">
                  <a:srgbClr val="000000">
                    <a:alpha val="43137"/>
                  </a:srgbClr>
                </a:outerShdw>
              </a:effectLst>
            </a:endParaRPr>
          </a:p>
          <a:p>
            <a:endParaRPr lang="en-US" dirty="0">
              <a:solidFill>
                <a:schemeClr val="bg1"/>
              </a:solidFill>
              <a:effectLst>
                <a:outerShdw blurRad="38100" dist="38100" dir="2700000" algn="tl">
                  <a:srgbClr val="000000">
                    <a:alpha val="43137"/>
                  </a:srgbClr>
                </a:outerShdw>
              </a:effectLst>
            </a:endParaRPr>
          </a:p>
          <a:p>
            <a:pPr algn="ctr"/>
            <a:endParaRPr lang="en-US" sz="2000" dirty="0">
              <a:solidFill>
                <a:srgbClr val="C00000"/>
              </a:solidFill>
              <a:effectLst>
                <a:outerShdw blurRad="38100" dist="38100" dir="2700000" algn="tl">
                  <a:srgbClr val="000000">
                    <a:alpha val="43137"/>
                  </a:srgbClr>
                </a:outerShdw>
              </a:effectLst>
            </a:endParaRPr>
          </a:p>
          <a:p>
            <a:pPr algn="ctr"/>
            <a:endParaRPr lang="en-US" sz="2000" dirty="0">
              <a:solidFill>
                <a:srgbClr val="C00000"/>
              </a:solidFill>
              <a:effectLst>
                <a:outerShdw blurRad="38100" dist="38100" dir="2700000" algn="tl">
                  <a:srgbClr val="000000">
                    <a:alpha val="43137"/>
                  </a:srgbClr>
                </a:outerShdw>
              </a:effectLst>
            </a:endParaRPr>
          </a:p>
          <a:p>
            <a:pPr algn="ctr"/>
            <a:endParaRPr lang="en-US" sz="2000" dirty="0">
              <a:solidFill>
                <a:srgbClr val="C00000"/>
              </a:solidFill>
              <a:effectLst>
                <a:outerShdw blurRad="38100" dist="38100" dir="2700000" algn="tl">
                  <a:srgbClr val="000000">
                    <a:alpha val="43137"/>
                  </a:srgbClr>
                </a:outerShdw>
              </a:effectLst>
            </a:endParaRPr>
          </a:p>
          <a:p>
            <a:pPr algn="ctr"/>
            <a:endParaRPr lang="en-US" sz="2000" dirty="0">
              <a:solidFill>
                <a:srgbClr val="C00000"/>
              </a:solidFill>
              <a:effectLst>
                <a:outerShdw blurRad="38100" dist="38100" dir="2700000" algn="tl">
                  <a:srgbClr val="000000">
                    <a:alpha val="43137"/>
                  </a:srgbClr>
                </a:outerShdw>
              </a:effectLst>
            </a:endParaRPr>
          </a:p>
          <a:p>
            <a:pPr algn="ctr"/>
            <a:r>
              <a:rPr lang="en-US" sz="2000" dirty="0">
                <a:solidFill>
                  <a:srgbClr val="C00000"/>
                </a:solidFill>
                <a:effectLst>
                  <a:outerShdw blurRad="38100" dist="38100" dir="2700000" algn="tl">
                    <a:srgbClr val="000000">
                      <a:alpha val="43137"/>
                    </a:srgbClr>
                  </a:outerShdw>
                </a:effectLst>
              </a:rPr>
              <a:t>The final decision for participation in all Florida Sea Base program is at the discretion of the </a:t>
            </a:r>
          </a:p>
          <a:p>
            <a:pPr algn="ctr"/>
            <a:r>
              <a:rPr lang="en-US" sz="2000" dirty="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2000" dirty="0">
                <a:solidFill>
                  <a:srgbClr val="C00000"/>
                </a:solidFill>
                <a:effectLst>
                  <a:outerShdw blurRad="38100" dist="38100" dir="2700000" algn="tl">
                    <a:srgbClr val="000000">
                      <a:alpha val="43137"/>
                    </a:srgbClr>
                  </a:outerShdw>
                </a:effectLst>
              </a:rPr>
              <a:t>No wavers will be issued.</a:t>
            </a:r>
            <a:endParaRPr lang="en-US"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spTree>
    <p:extLst>
      <p:ext uri="{BB962C8B-B14F-4D97-AF65-F5344CB8AC3E}">
        <p14:creationId xmlns:p14="http://schemas.microsoft.com/office/powerpoint/2010/main" val="1363430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2" y="757565"/>
            <a:ext cx="4874155" cy="523220"/>
          </a:xfrm>
          <a:prstGeom prst="rect">
            <a:avLst/>
          </a:prstGeom>
          <a:noFill/>
        </p:spPr>
        <p:txBody>
          <a:bodyPr wrap="none" rtlCol="0">
            <a:spAutoFit/>
          </a:bodyPr>
          <a:lstStyle/>
          <a:p>
            <a:r>
              <a:rPr lang="en-US" sz="2800" dirty="0">
                <a:solidFill>
                  <a:schemeClr val="bg1"/>
                </a:solidFill>
              </a:rPr>
              <a:t>Medical Fitness for Scuba Diving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7" y="0"/>
            <a:ext cx="2876487" cy="1019175"/>
          </a:xfrm>
          <a:prstGeom prst="rect">
            <a:avLst/>
          </a:prstGeom>
        </p:spPr>
      </p:pic>
      <p:sp>
        <p:nvSpPr>
          <p:cNvPr id="7" name="TextBox 6"/>
          <p:cNvSpPr txBox="1"/>
          <p:nvPr/>
        </p:nvSpPr>
        <p:spPr>
          <a:xfrm>
            <a:off x="245361" y="1356251"/>
            <a:ext cx="11425115" cy="4924425"/>
          </a:xfrm>
          <a:prstGeom prst="rect">
            <a:avLst/>
          </a:prstGeom>
          <a:noFill/>
        </p:spPr>
        <p:txBody>
          <a:bodyPr wrap="none" rtlCol="0">
            <a:spAutoFit/>
          </a:bodyPr>
          <a:lstStyle/>
          <a:p>
            <a:r>
              <a:rPr lang="en-US" sz="2200" dirty="0">
                <a:solidFill>
                  <a:schemeClr val="bg1"/>
                </a:solidFill>
                <a:effectLst>
                  <a:outerShdw blurRad="38100" dist="38100" dir="2700000" algn="tl">
                    <a:srgbClr val="000000">
                      <a:alpha val="43137"/>
                    </a:srgbClr>
                  </a:outerShdw>
                </a:effectLst>
              </a:rPr>
              <a:t>BSA Annual Health and Medical Record Part C and PADI Medical Statement must be signed </a:t>
            </a:r>
          </a:p>
          <a:p>
            <a:r>
              <a:rPr lang="en-US" sz="2200" dirty="0">
                <a:solidFill>
                  <a:schemeClr val="bg1"/>
                </a:solidFill>
                <a:effectLst>
                  <a:outerShdw blurRad="38100" dist="38100" dir="2700000" algn="tl">
                    <a:srgbClr val="000000">
                      <a:alpha val="43137"/>
                    </a:srgbClr>
                  </a:outerShdw>
                </a:effectLst>
              </a:rPr>
              <a:t>by a physician within the last year.  Florida Sea Base must receive this 30 days prior to your arrival. </a:t>
            </a:r>
          </a:p>
          <a:p>
            <a:endParaRPr lang="en-US" sz="2400" dirty="0">
              <a:solidFill>
                <a:schemeClr val="bg1"/>
              </a:solidFill>
              <a:effectLst>
                <a:outerShdw blurRad="38100" dist="38100" dir="2700000" algn="tl">
                  <a:srgbClr val="000000">
                    <a:alpha val="43137"/>
                  </a:srgbClr>
                </a:outerShdw>
              </a:effectLst>
            </a:endParaRPr>
          </a:p>
          <a:p>
            <a:r>
              <a:rPr lang="en-US" sz="2400" u="sng" dirty="0">
                <a:solidFill>
                  <a:schemeClr val="bg1"/>
                </a:solidFill>
                <a:effectLst>
                  <a:outerShdw blurRad="38100" dist="38100" dir="2700000" algn="tl">
                    <a:srgbClr val="000000">
                      <a:alpha val="43137"/>
                    </a:srgbClr>
                  </a:outerShdw>
                </a:effectLst>
              </a:rPr>
              <a:t>Medical issues:</a:t>
            </a:r>
          </a:p>
          <a:p>
            <a:r>
              <a:rPr lang="en-US" sz="2400" dirty="0">
                <a:solidFill>
                  <a:schemeClr val="bg1"/>
                </a:solidFill>
                <a:effectLst>
                  <a:outerShdw blurRad="38100" dist="38100" dir="2700000" algn="tl">
                    <a:srgbClr val="000000">
                      <a:alpha val="43137"/>
                    </a:srgbClr>
                  </a:outerShdw>
                </a:effectLst>
              </a:rPr>
              <a:t>Hypertensive: Blood pressure must be lower than 140/90 prior to arrival at Sea Base.</a:t>
            </a:r>
          </a:p>
          <a:p>
            <a:r>
              <a:rPr lang="en-US" sz="2400" dirty="0">
                <a:solidFill>
                  <a:schemeClr val="bg1"/>
                </a:solidFill>
                <a:effectLst>
                  <a:outerShdw blurRad="38100" dist="38100" dir="2700000" algn="tl">
                    <a:srgbClr val="000000">
                      <a:alpha val="43137"/>
                    </a:srgbClr>
                  </a:outerShdw>
                </a:effectLst>
              </a:rPr>
              <a:t>Epilepsy: Participants have been cleared by their physician, they do not take seizure</a:t>
            </a:r>
          </a:p>
          <a:p>
            <a:r>
              <a:rPr lang="en-US" sz="2400" dirty="0">
                <a:solidFill>
                  <a:schemeClr val="bg1"/>
                </a:solidFill>
                <a:effectLst>
                  <a:outerShdw blurRad="38100" dist="38100" dir="2700000" algn="tl">
                    <a:srgbClr val="000000">
                      <a:alpha val="43137"/>
                    </a:srgbClr>
                  </a:outerShdw>
                </a:effectLst>
              </a:rPr>
              <a:t>                 medications and have not had a seizure with in the last 5 years.</a:t>
            </a:r>
          </a:p>
          <a:p>
            <a:r>
              <a:rPr lang="en-US" sz="2400" dirty="0">
                <a:solidFill>
                  <a:schemeClr val="bg1"/>
                </a:solidFill>
                <a:effectLst>
                  <a:outerShdw blurRad="38100" dist="38100" dir="2700000" algn="tl">
                    <a:srgbClr val="000000">
                      <a:alpha val="43137"/>
                    </a:srgbClr>
                  </a:outerShdw>
                </a:effectLst>
              </a:rPr>
              <a:t>Seizure Activity: A person with a history of seizure activity (neurological or other) who </a:t>
            </a:r>
          </a:p>
          <a:p>
            <a:r>
              <a:rPr lang="en-US" sz="2400" dirty="0">
                <a:solidFill>
                  <a:schemeClr val="bg1"/>
                </a:solidFill>
                <a:effectLst>
                  <a:outerShdw blurRad="38100" dist="38100" dir="2700000" algn="tl">
                    <a:srgbClr val="000000">
                      <a:alpha val="43137"/>
                    </a:srgbClr>
                  </a:outerShdw>
                </a:effectLst>
              </a:rPr>
              <a:t>                have been asymptomatic and medication free for 5 years may be allowed to</a:t>
            </a:r>
          </a:p>
          <a:p>
            <a:r>
              <a:rPr lang="en-US" sz="2400" dirty="0">
                <a:solidFill>
                  <a:schemeClr val="bg1"/>
                </a:solidFill>
                <a:effectLst>
                  <a:outerShdw blurRad="38100" dist="38100" dir="2700000" algn="tl">
                    <a:srgbClr val="000000">
                      <a:alpha val="43137"/>
                    </a:srgbClr>
                  </a:outerShdw>
                </a:effectLst>
              </a:rPr>
              <a:t>                scuba dive.</a:t>
            </a:r>
          </a:p>
          <a:p>
            <a:endParaRPr lang="en-US" dirty="0">
              <a:solidFill>
                <a:schemeClr val="bg1"/>
              </a:solidFill>
              <a:effectLst>
                <a:outerShdw blurRad="38100" dist="38100" dir="2700000" algn="tl">
                  <a:srgbClr val="000000">
                    <a:alpha val="43137"/>
                  </a:srgbClr>
                </a:outerShdw>
              </a:effectLst>
            </a:endParaRPr>
          </a:p>
          <a:p>
            <a:pPr algn="ctr"/>
            <a:r>
              <a:rPr lang="en-US" sz="2000" dirty="0">
                <a:solidFill>
                  <a:srgbClr val="C00000"/>
                </a:solidFill>
                <a:effectLst>
                  <a:outerShdw blurRad="38100" dist="38100" dir="2700000" algn="tl">
                    <a:srgbClr val="000000">
                      <a:alpha val="43137"/>
                    </a:srgbClr>
                  </a:outerShdw>
                </a:effectLst>
              </a:rPr>
              <a:t>The final decision for participation in all Florida Sea Base program is at the discretion of the </a:t>
            </a:r>
          </a:p>
          <a:p>
            <a:pPr algn="ctr"/>
            <a:r>
              <a:rPr lang="en-US" sz="2000" dirty="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2000" dirty="0">
                <a:solidFill>
                  <a:srgbClr val="C00000"/>
                </a:solidFill>
                <a:effectLst>
                  <a:outerShdw blurRad="38100" dist="38100" dir="2700000" algn="tl">
                    <a:srgbClr val="000000">
                      <a:alpha val="43137"/>
                    </a:srgbClr>
                  </a:outerShdw>
                </a:effectLst>
              </a:rPr>
              <a:t>No wavers will be issued.</a:t>
            </a:r>
            <a:endParaRPr lang="en-US"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spTree>
    <p:extLst>
      <p:ext uri="{BB962C8B-B14F-4D97-AF65-F5344CB8AC3E}">
        <p14:creationId xmlns:p14="http://schemas.microsoft.com/office/powerpoint/2010/main" val="3000763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2" y="757565"/>
            <a:ext cx="4874155" cy="523220"/>
          </a:xfrm>
          <a:prstGeom prst="rect">
            <a:avLst/>
          </a:prstGeom>
          <a:noFill/>
        </p:spPr>
        <p:txBody>
          <a:bodyPr wrap="none" rtlCol="0">
            <a:spAutoFit/>
          </a:bodyPr>
          <a:lstStyle/>
          <a:p>
            <a:r>
              <a:rPr lang="en-US" sz="2800" dirty="0">
                <a:solidFill>
                  <a:schemeClr val="bg1"/>
                </a:solidFill>
              </a:rPr>
              <a:t>Medical Fitness for Scuba Diving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7" y="0"/>
            <a:ext cx="2876487" cy="1019175"/>
          </a:xfrm>
          <a:prstGeom prst="rect">
            <a:avLst/>
          </a:prstGeom>
        </p:spPr>
      </p:pic>
      <p:sp>
        <p:nvSpPr>
          <p:cNvPr id="7" name="TextBox 6"/>
          <p:cNvSpPr txBox="1"/>
          <p:nvPr/>
        </p:nvSpPr>
        <p:spPr>
          <a:xfrm>
            <a:off x="245363" y="1356251"/>
            <a:ext cx="11617124" cy="4062651"/>
          </a:xfrm>
          <a:prstGeom prst="rect">
            <a:avLst/>
          </a:prstGeom>
          <a:noFill/>
        </p:spPr>
        <p:txBody>
          <a:bodyPr wrap="square" rtlCol="0">
            <a:spAutoFit/>
          </a:bodyPr>
          <a:lstStyle/>
          <a:p>
            <a:r>
              <a:rPr lang="en-US" sz="2400" u="sng" dirty="0">
                <a:solidFill>
                  <a:schemeClr val="bg1"/>
                </a:solidFill>
                <a:effectLst>
                  <a:outerShdw blurRad="38100" dist="38100" dir="2700000" algn="tl">
                    <a:srgbClr val="000000">
                      <a:alpha val="43137"/>
                    </a:srgbClr>
                  </a:outerShdw>
                </a:effectLst>
              </a:rPr>
              <a:t>Medical issues:</a:t>
            </a:r>
          </a:p>
          <a:p>
            <a:endParaRPr lang="en-US" sz="2400" u="sng" dirty="0">
              <a:solidFill>
                <a:schemeClr val="bg1"/>
              </a:solidFill>
              <a:effectLst>
                <a:outerShdw blurRad="38100" dist="38100" dir="2700000" algn="tl">
                  <a:srgbClr val="000000">
                    <a:alpha val="43137"/>
                  </a:srgbClr>
                </a:outerShdw>
              </a:effectLst>
            </a:endParaRPr>
          </a:p>
          <a:p>
            <a:r>
              <a:rPr lang="en-US" sz="2400" dirty="0">
                <a:solidFill>
                  <a:schemeClr val="bg1"/>
                </a:solidFill>
                <a:effectLst>
                  <a:outerShdw blurRad="38100" dist="38100" dir="2700000" algn="tl">
                    <a:srgbClr val="000000">
                      <a:alpha val="43137"/>
                    </a:srgbClr>
                  </a:outerShdw>
                </a:effectLst>
              </a:rPr>
              <a:t>Weight Limits: </a:t>
            </a:r>
            <a:r>
              <a:rPr lang="en-US" dirty="0">
                <a:solidFill>
                  <a:schemeClr val="bg1"/>
                </a:solidFill>
              </a:rPr>
              <a:t>Weight limit guidelines (see Part C of the BSA Health and Medical Record) are used because individuals outside of these guidelines are at a greater risk for heart disease, stroke, injury and death. These guidelines are for all Scouting high adventure activities. Participants who exceed the weight limit of 295 lbs., as evidenced by their BSA Health and Medical Record, will not be allowed to participate in a Sea Base Adventure and will be sent home at their own expense. Due to rescue equipment restrictions and evacuation efforts from remote sites, under no circumstances will any individual exceeding 295 lbs. be permitted to participate. Anyone arriving at Sea Base exceeding 295 lbs. will be sent home. No refund will be given.</a:t>
            </a:r>
          </a:p>
          <a:p>
            <a:endParaRPr lang="en-US" dirty="0">
              <a:solidFill>
                <a:schemeClr val="bg1"/>
              </a:solidFill>
              <a:effectLst>
                <a:outerShdw blurRad="38100" dist="38100" dir="2700000" algn="tl">
                  <a:srgbClr val="000000">
                    <a:alpha val="43137"/>
                  </a:srgbClr>
                </a:outerShdw>
              </a:effectLst>
            </a:endParaRPr>
          </a:p>
          <a:p>
            <a:pPr algn="ctr"/>
            <a:r>
              <a:rPr lang="en-US" sz="2000" dirty="0">
                <a:solidFill>
                  <a:srgbClr val="C00000"/>
                </a:solidFill>
                <a:effectLst>
                  <a:outerShdw blurRad="38100" dist="38100" dir="2700000" algn="tl">
                    <a:srgbClr val="000000">
                      <a:alpha val="43137"/>
                    </a:srgbClr>
                  </a:outerShdw>
                </a:effectLst>
              </a:rPr>
              <a:t>The final decision for participation in all Florida Sea Base program is at the discretion of the </a:t>
            </a:r>
          </a:p>
          <a:p>
            <a:pPr algn="ctr"/>
            <a:r>
              <a:rPr lang="en-US" sz="2000" dirty="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2000" dirty="0">
                <a:solidFill>
                  <a:srgbClr val="C00000"/>
                </a:solidFill>
                <a:effectLst>
                  <a:outerShdw blurRad="38100" dist="38100" dir="2700000" algn="tl">
                    <a:srgbClr val="000000">
                      <a:alpha val="43137"/>
                    </a:srgbClr>
                  </a:outerShdw>
                </a:effectLst>
              </a:rPr>
              <a:t>No wavers will be issued.</a:t>
            </a:r>
            <a:endParaRPr lang="en-US"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spTree>
    <p:extLst>
      <p:ext uri="{BB962C8B-B14F-4D97-AF65-F5344CB8AC3E}">
        <p14:creationId xmlns:p14="http://schemas.microsoft.com/office/powerpoint/2010/main" val="1572588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2" y="757565"/>
            <a:ext cx="4874155" cy="523220"/>
          </a:xfrm>
          <a:prstGeom prst="rect">
            <a:avLst/>
          </a:prstGeom>
          <a:noFill/>
        </p:spPr>
        <p:txBody>
          <a:bodyPr wrap="none" rtlCol="0">
            <a:spAutoFit/>
          </a:bodyPr>
          <a:lstStyle/>
          <a:p>
            <a:r>
              <a:rPr lang="en-US" sz="2800" dirty="0">
                <a:solidFill>
                  <a:schemeClr val="bg1"/>
                </a:solidFill>
              </a:rPr>
              <a:t>Medical Fitness for Scuba Diving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7" y="0"/>
            <a:ext cx="2876487" cy="1019175"/>
          </a:xfrm>
          <a:prstGeom prst="rect">
            <a:avLst/>
          </a:prstGeom>
        </p:spPr>
      </p:pic>
      <p:sp>
        <p:nvSpPr>
          <p:cNvPr id="7" name="TextBox 6"/>
          <p:cNvSpPr txBox="1"/>
          <p:nvPr/>
        </p:nvSpPr>
        <p:spPr>
          <a:xfrm>
            <a:off x="245361" y="1356251"/>
            <a:ext cx="11569706" cy="4616648"/>
          </a:xfrm>
          <a:prstGeom prst="rect">
            <a:avLst/>
          </a:prstGeom>
          <a:noFill/>
        </p:spPr>
        <p:txBody>
          <a:bodyPr wrap="none" rtlCol="0">
            <a:spAutoFit/>
          </a:bodyPr>
          <a:lstStyle/>
          <a:p>
            <a:r>
              <a:rPr lang="en-US" sz="2400" u="sng" dirty="0">
                <a:solidFill>
                  <a:schemeClr val="bg1"/>
                </a:solidFill>
                <a:effectLst>
                  <a:outerShdw blurRad="38100" dist="38100" dir="2700000" algn="tl">
                    <a:srgbClr val="000000">
                      <a:alpha val="43137"/>
                    </a:srgbClr>
                  </a:outerShdw>
                </a:effectLst>
              </a:rPr>
              <a:t>Medical issues:</a:t>
            </a:r>
          </a:p>
          <a:p>
            <a:r>
              <a:rPr lang="en-US" sz="2400" dirty="0">
                <a:solidFill>
                  <a:schemeClr val="bg1"/>
                </a:solidFill>
                <a:effectLst>
                  <a:outerShdw blurRad="38100" dist="38100" dir="2700000" algn="tl">
                    <a:srgbClr val="000000">
                      <a:alpha val="43137"/>
                    </a:srgbClr>
                  </a:outerShdw>
                </a:effectLst>
              </a:rPr>
              <a:t>ADD/ADHD Medication: Your physician must contact Divers Alert Network</a:t>
            </a:r>
          </a:p>
          <a:p>
            <a:r>
              <a:rPr lang="en-US" sz="2400" dirty="0">
                <a:solidFill>
                  <a:schemeClr val="bg1"/>
                </a:solidFill>
                <a:effectLst>
                  <a:outerShdw blurRad="38100" dist="38100" dir="2700000" algn="tl">
                    <a:srgbClr val="000000">
                      <a:alpha val="43137"/>
                    </a:srgbClr>
                  </a:outerShdw>
                </a:effectLst>
              </a:rPr>
              <a:t>                for a consultation before signing Part C. </a:t>
            </a:r>
            <a:r>
              <a:rPr lang="en-US" sz="2400" dirty="0">
                <a:solidFill>
                  <a:srgbClr val="FF0000"/>
                </a:solidFill>
                <a:effectLst>
                  <a:outerShdw blurRad="38100" dist="38100" dir="2700000" algn="tl">
                    <a:srgbClr val="000000">
                      <a:alpha val="43137"/>
                    </a:srgbClr>
                  </a:outerShdw>
                </a:effectLst>
              </a:rPr>
              <a:t>*</a:t>
            </a:r>
          </a:p>
          <a:p>
            <a:r>
              <a:rPr lang="en-US" sz="2400" dirty="0">
                <a:solidFill>
                  <a:schemeClr val="bg1"/>
                </a:solidFill>
                <a:effectLst>
                  <a:outerShdw blurRad="38100" dist="38100" dir="2700000" algn="tl">
                    <a:srgbClr val="000000">
                      <a:alpha val="43137"/>
                    </a:srgbClr>
                  </a:outerShdw>
                </a:effectLst>
              </a:rPr>
              <a:t>Anti-Depressant/Anxiety Medication: Your physician must contact Divers Alert Network</a:t>
            </a:r>
          </a:p>
          <a:p>
            <a:r>
              <a:rPr lang="en-US" sz="2400" dirty="0">
                <a:solidFill>
                  <a:schemeClr val="bg1"/>
                </a:solidFill>
                <a:effectLst>
                  <a:outerShdw blurRad="38100" dist="38100" dir="2700000" algn="tl">
                    <a:srgbClr val="000000">
                      <a:alpha val="43137"/>
                    </a:srgbClr>
                  </a:outerShdw>
                </a:effectLst>
              </a:rPr>
              <a:t>                for a consultation before signing Part C. Particular attention is paid to anxiety </a:t>
            </a:r>
          </a:p>
          <a:p>
            <a:r>
              <a:rPr lang="en-US" sz="2400" dirty="0">
                <a:solidFill>
                  <a:schemeClr val="bg1"/>
                </a:solidFill>
                <a:effectLst>
                  <a:outerShdw blurRad="38100" dist="38100" dir="2700000" algn="tl">
                    <a:srgbClr val="000000">
                      <a:alpha val="43137"/>
                    </a:srgbClr>
                  </a:outerShdw>
                </a:effectLst>
              </a:rPr>
              <a:t>                medications and the effect anxiety may have on the scuba diver.</a:t>
            </a:r>
            <a:r>
              <a:rPr lang="en-US" sz="2400" dirty="0">
                <a:solidFill>
                  <a:srgbClr val="FF0000"/>
                </a:solidFill>
                <a:effectLst>
                  <a:outerShdw blurRad="38100" dist="38100" dir="2700000" algn="tl">
                    <a:srgbClr val="000000">
                      <a:alpha val="43137"/>
                    </a:srgbClr>
                  </a:outerShdw>
                </a:effectLst>
              </a:rPr>
              <a:t>*</a:t>
            </a:r>
          </a:p>
          <a:p>
            <a:r>
              <a:rPr lang="en-US" sz="2400" dirty="0">
                <a:solidFill>
                  <a:srgbClr val="FF0000"/>
                </a:solidFill>
                <a:effectLst>
                  <a:outerShdw blurRad="38100" dist="38100" dir="2700000" algn="tl">
                    <a:srgbClr val="000000">
                      <a:alpha val="43137"/>
                    </a:srgbClr>
                  </a:outerShdw>
                </a:effectLst>
              </a:rPr>
              <a:t>*</a:t>
            </a:r>
            <a:r>
              <a:rPr lang="en-US" sz="2400" dirty="0">
                <a:solidFill>
                  <a:schemeClr val="bg1"/>
                </a:solidFill>
                <a:effectLst>
                  <a:outerShdw blurRad="38100" dist="38100" dir="2700000" algn="tl">
                    <a:srgbClr val="000000">
                      <a:alpha val="43137"/>
                    </a:srgbClr>
                  </a:outerShdw>
                </a:effectLst>
              </a:rPr>
              <a:t>Physician (MD or DO only) must complete the </a:t>
            </a:r>
            <a:r>
              <a:rPr lang="en-US" sz="2400" i="1" u="sng" dirty="0">
                <a:solidFill>
                  <a:schemeClr val="bg1"/>
                </a:solidFill>
                <a:effectLst>
                  <a:outerShdw blurRad="38100" dist="38100" dir="2700000" algn="tl">
                    <a:srgbClr val="000000">
                      <a:alpha val="43137"/>
                    </a:srgbClr>
                  </a:outerShdw>
                </a:effectLst>
              </a:rPr>
              <a:t>Information Regarding Medical Restrictions </a:t>
            </a:r>
          </a:p>
          <a:p>
            <a:r>
              <a:rPr lang="en-US" sz="2400" dirty="0">
                <a:solidFill>
                  <a:schemeClr val="bg1"/>
                </a:solidFill>
                <a:effectLst>
                  <a:outerShdw blurRad="38100" dist="38100" dir="2700000" algn="tl">
                    <a:srgbClr val="000000">
                      <a:alpha val="43137"/>
                    </a:srgbClr>
                  </a:outerShdw>
                </a:effectLst>
              </a:rPr>
              <a:t>                form and submit it with the participants other documents. </a:t>
            </a:r>
          </a:p>
          <a:p>
            <a:r>
              <a:rPr lang="en-US" sz="2400" dirty="0">
                <a:solidFill>
                  <a:schemeClr val="bg1"/>
                </a:solidFill>
                <a:effectLst>
                  <a:outerShdw blurRad="38100" dist="38100" dir="2700000" algn="tl">
                    <a:srgbClr val="000000">
                      <a:alpha val="43137"/>
                    </a:srgbClr>
                  </a:outerShdw>
                </a:effectLst>
              </a:rPr>
              <a:t>Concussions: Those who have suffered a concussion should contact Florida Sea Base </a:t>
            </a:r>
          </a:p>
          <a:p>
            <a:endParaRPr lang="en-US" dirty="0">
              <a:solidFill>
                <a:schemeClr val="bg1"/>
              </a:solidFill>
              <a:effectLst>
                <a:outerShdw blurRad="38100" dist="38100" dir="2700000" algn="tl">
                  <a:srgbClr val="000000">
                    <a:alpha val="43137"/>
                  </a:srgbClr>
                </a:outerShdw>
              </a:effectLst>
            </a:endParaRPr>
          </a:p>
          <a:p>
            <a:pPr algn="ctr"/>
            <a:r>
              <a:rPr lang="en-US" sz="2000" dirty="0">
                <a:solidFill>
                  <a:srgbClr val="C00000"/>
                </a:solidFill>
                <a:effectLst>
                  <a:outerShdw blurRad="38100" dist="38100" dir="2700000" algn="tl">
                    <a:srgbClr val="000000">
                      <a:alpha val="43137"/>
                    </a:srgbClr>
                  </a:outerShdw>
                </a:effectLst>
              </a:rPr>
              <a:t>The final decision for participation in all Florida Sea Base program is at the discretion of the </a:t>
            </a:r>
          </a:p>
          <a:p>
            <a:pPr algn="ctr"/>
            <a:r>
              <a:rPr lang="en-US" sz="2000" dirty="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2000" dirty="0">
                <a:solidFill>
                  <a:srgbClr val="C00000"/>
                </a:solidFill>
                <a:effectLst>
                  <a:outerShdw blurRad="38100" dist="38100" dir="2700000" algn="tl">
                    <a:srgbClr val="000000">
                      <a:alpha val="43137"/>
                    </a:srgbClr>
                  </a:outerShdw>
                </a:effectLst>
              </a:rPr>
              <a:t>No wavers will be issued.</a:t>
            </a:r>
            <a:endParaRPr lang="en-US"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spTree>
    <p:extLst>
      <p:ext uri="{BB962C8B-B14F-4D97-AF65-F5344CB8AC3E}">
        <p14:creationId xmlns:p14="http://schemas.microsoft.com/office/powerpoint/2010/main" val="1972644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58922" y="757565"/>
            <a:ext cx="4874155" cy="523220"/>
          </a:xfrm>
          <a:prstGeom prst="rect">
            <a:avLst/>
          </a:prstGeom>
          <a:noFill/>
        </p:spPr>
        <p:txBody>
          <a:bodyPr wrap="none" rtlCol="0">
            <a:spAutoFit/>
          </a:bodyPr>
          <a:lstStyle/>
          <a:p>
            <a:r>
              <a:rPr lang="en-US" sz="2800" dirty="0">
                <a:solidFill>
                  <a:schemeClr val="bg1"/>
                </a:solidFill>
              </a:rPr>
              <a:t>Medical Fitness for Scuba Diving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7" y="0"/>
            <a:ext cx="2876487" cy="1019175"/>
          </a:xfrm>
          <a:prstGeom prst="rect">
            <a:avLst/>
          </a:prstGeom>
        </p:spPr>
      </p:pic>
      <p:sp>
        <p:nvSpPr>
          <p:cNvPr id="7" name="TextBox 6"/>
          <p:cNvSpPr txBox="1"/>
          <p:nvPr/>
        </p:nvSpPr>
        <p:spPr>
          <a:xfrm>
            <a:off x="122679" y="1368608"/>
            <a:ext cx="11946639" cy="4862870"/>
          </a:xfrm>
          <a:prstGeom prst="rect">
            <a:avLst/>
          </a:prstGeom>
          <a:noFill/>
        </p:spPr>
        <p:txBody>
          <a:bodyPr wrap="square" rtlCol="0">
            <a:spAutoFit/>
          </a:bodyPr>
          <a:lstStyle/>
          <a:p>
            <a:r>
              <a:rPr lang="en-US" sz="3200" u="sng" dirty="0">
                <a:solidFill>
                  <a:schemeClr val="bg1"/>
                </a:solidFill>
                <a:effectLst>
                  <a:outerShdw blurRad="38100" dist="38100" dir="2700000" algn="tl">
                    <a:srgbClr val="000000">
                      <a:alpha val="43137"/>
                    </a:srgbClr>
                  </a:outerShdw>
                </a:effectLst>
              </a:rPr>
              <a:t>Medical issues:</a:t>
            </a:r>
          </a:p>
          <a:p>
            <a:endParaRPr lang="en-US" sz="3200" dirty="0">
              <a:solidFill>
                <a:schemeClr val="bg1"/>
              </a:solidFill>
              <a:effectLst>
                <a:outerShdw blurRad="38100" dist="38100" dir="2700000" algn="tl">
                  <a:srgbClr val="000000">
                    <a:alpha val="43137"/>
                  </a:srgbClr>
                </a:outerShdw>
              </a:effectLst>
            </a:endParaRPr>
          </a:p>
          <a:p>
            <a:r>
              <a:rPr lang="en-US" sz="2400" dirty="0">
                <a:solidFill>
                  <a:schemeClr val="bg1"/>
                </a:solidFill>
                <a:effectLst>
                  <a:outerShdw blurRad="38100" dist="38100" dir="2700000" algn="tl">
                    <a:srgbClr val="000000">
                      <a:alpha val="43137"/>
                    </a:srgbClr>
                  </a:outerShdw>
                </a:effectLst>
              </a:rPr>
              <a:t>Asthma:</a:t>
            </a:r>
          </a:p>
          <a:p>
            <a:r>
              <a:rPr lang="en-US" i="1" dirty="0">
                <a:solidFill>
                  <a:schemeClr val="bg1"/>
                </a:solidFill>
              </a:rPr>
              <a:t>Persons being treated for asthma (including reactive airway disease) are disqualified from BSA scuba programs. </a:t>
            </a:r>
            <a:r>
              <a:rPr lang="en-US" dirty="0">
                <a:solidFill>
                  <a:schemeClr val="bg1"/>
                </a:solidFill>
              </a:rPr>
              <a:t>Persons with a</a:t>
            </a:r>
          </a:p>
          <a:p>
            <a:r>
              <a:rPr lang="en-US" dirty="0">
                <a:solidFill>
                  <a:schemeClr val="bg1"/>
                </a:solidFill>
              </a:rPr>
              <a:t>history of asthma who have been asymptomatic and have not used medications to control asthma for five years or more may </a:t>
            </a:r>
          </a:p>
          <a:p>
            <a:r>
              <a:rPr lang="en-US" dirty="0">
                <a:solidFill>
                  <a:schemeClr val="bg1"/>
                </a:solidFill>
              </a:rPr>
              <a:t>be allowed to scuba dive as part of a BSA activity upon submission of evidence from their treating physician. Persons with a </a:t>
            </a:r>
          </a:p>
          <a:p>
            <a:r>
              <a:rPr lang="en-US" dirty="0">
                <a:solidFill>
                  <a:schemeClr val="bg1"/>
                </a:solidFill>
              </a:rPr>
              <a:t>history of asthma who have been asymptomatic and have not used medication to control asthma for fewer than five years </a:t>
            </a:r>
          </a:p>
          <a:p>
            <a:r>
              <a:rPr lang="en-US" dirty="0">
                <a:solidFill>
                  <a:schemeClr val="bg1"/>
                </a:solidFill>
              </a:rPr>
              <a:t>may be allowed to scuba dive as part of a BSA activity upon submission of a methacholine challenge test showing the asthma </a:t>
            </a:r>
          </a:p>
          <a:p>
            <a:r>
              <a:rPr lang="en-US" dirty="0">
                <a:solidFill>
                  <a:schemeClr val="bg1"/>
                </a:solidFill>
              </a:rPr>
              <a:t>to be resolved to the satisfaction of the Sea Base Medical Director.</a:t>
            </a:r>
            <a:r>
              <a:rPr lang="en-US" dirty="0">
                <a:solidFill>
                  <a:schemeClr val="bg1"/>
                </a:solidFill>
                <a:effectLst>
                  <a:outerShdw blurRad="38100" dist="38100" dir="2700000" algn="tl">
                    <a:srgbClr val="000000">
                      <a:alpha val="43137"/>
                    </a:srgbClr>
                  </a:outerShdw>
                </a:effectLst>
              </a:rPr>
              <a:t> This is the only test approved by the BSA.</a:t>
            </a:r>
          </a:p>
          <a:p>
            <a:pPr algn="ctr">
              <a:lnSpc>
                <a:spcPct val="200000"/>
              </a:lnSpc>
            </a:pPr>
            <a:r>
              <a:rPr lang="en-US" dirty="0">
                <a:solidFill>
                  <a:schemeClr val="bg1"/>
                </a:solidFill>
                <a:effectLst>
                  <a:outerShdw blurRad="38100" dist="38100" dir="2700000" algn="tl">
                    <a:srgbClr val="000000">
                      <a:alpha val="43137"/>
                    </a:srgbClr>
                  </a:outerShdw>
                </a:effectLst>
              </a:rPr>
              <a:t>  </a:t>
            </a:r>
            <a:r>
              <a:rPr lang="en-US" i="1" dirty="0">
                <a:solidFill>
                  <a:schemeClr val="bg1"/>
                </a:solidFill>
                <a:effectLst>
                  <a:outerShdw blurRad="38100" dist="38100" dir="2700000" algn="tl">
                    <a:srgbClr val="000000">
                      <a:alpha val="43137"/>
                    </a:srgbClr>
                  </a:outerShdw>
                </a:effectLst>
              </a:rPr>
              <a:t>Those with asthma no matter the severity, causes or intermitted asthma will not be qualified to scuba dive.</a:t>
            </a:r>
          </a:p>
          <a:p>
            <a:endParaRPr lang="en-US" dirty="0">
              <a:solidFill>
                <a:schemeClr val="bg1"/>
              </a:solidFill>
              <a:effectLst>
                <a:outerShdw blurRad="38100" dist="38100" dir="2700000" algn="tl">
                  <a:srgbClr val="000000">
                    <a:alpha val="43137"/>
                  </a:srgbClr>
                </a:outerShdw>
              </a:effectLst>
            </a:endParaRPr>
          </a:p>
          <a:p>
            <a:pPr algn="ctr"/>
            <a:r>
              <a:rPr lang="en-US" sz="2000" dirty="0">
                <a:solidFill>
                  <a:srgbClr val="C00000"/>
                </a:solidFill>
                <a:effectLst>
                  <a:outerShdw blurRad="38100" dist="38100" dir="2700000" algn="tl">
                    <a:srgbClr val="000000">
                      <a:alpha val="43137"/>
                    </a:srgbClr>
                  </a:outerShdw>
                </a:effectLst>
              </a:rPr>
              <a:t>The final decision for participation in all Florida Sea Base program is at the discretion of the </a:t>
            </a:r>
          </a:p>
          <a:p>
            <a:pPr algn="ctr"/>
            <a:r>
              <a:rPr lang="en-US" sz="2000" dirty="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2000" dirty="0">
                <a:solidFill>
                  <a:srgbClr val="C00000"/>
                </a:solidFill>
                <a:effectLst>
                  <a:outerShdw blurRad="38100" dist="38100" dir="2700000" algn="tl">
                    <a:srgbClr val="000000">
                      <a:alpha val="43137"/>
                    </a:srgbClr>
                  </a:outerShdw>
                </a:effectLst>
              </a:rPr>
              <a:t>No wavers will be issued.</a:t>
            </a:r>
            <a:endParaRPr lang="en-US"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spTree>
    <p:extLst>
      <p:ext uri="{BB962C8B-B14F-4D97-AF65-F5344CB8AC3E}">
        <p14:creationId xmlns:p14="http://schemas.microsoft.com/office/powerpoint/2010/main" val="2180912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686963" y="1239479"/>
            <a:ext cx="4874155" cy="523220"/>
          </a:xfrm>
          <a:prstGeom prst="rect">
            <a:avLst/>
          </a:prstGeom>
          <a:noFill/>
        </p:spPr>
        <p:txBody>
          <a:bodyPr wrap="none" rtlCol="0">
            <a:spAutoFit/>
          </a:bodyPr>
          <a:lstStyle/>
          <a:p>
            <a:r>
              <a:rPr lang="en-US" sz="2800" dirty="0">
                <a:solidFill>
                  <a:schemeClr val="bg1"/>
                </a:solidFill>
              </a:rPr>
              <a:t>Medical Fitness for Scuba Diving</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7" y="0"/>
            <a:ext cx="2876487" cy="1019175"/>
          </a:xfrm>
          <a:prstGeom prst="rect">
            <a:avLst/>
          </a:prstGeom>
        </p:spPr>
      </p:pic>
      <p:sp>
        <p:nvSpPr>
          <p:cNvPr id="7" name="TextBox 6"/>
          <p:cNvSpPr txBox="1"/>
          <p:nvPr/>
        </p:nvSpPr>
        <p:spPr>
          <a:xfrm>
            <a:off x="210446" y="2171797"/>
            <a:ext cx="11827190" cy="3600986"/>
          </a:xfrm>
          <a:prstGeom prst="rect">
            <a:avLst/>
          </a:prstGeom>
          <a:noFill/>
        </p:spPr>
        <p:txBody>
          <a:bodyPr wrap="square" rtlCol="0">
            <a:spAutoFit/>
          </a:bodyPr>
          <a:lstStyle/>
          <a:p>
            <a:r>
              <a:rPr lang="en-US" sz="2400" u="sng" dirty="0">
                <a:solidFill>
                  <a:schemeClr val="bg1"/>
                </a:solidFill>
                <a:effectLst>
                  <a:outerShdw blurRad="38100" dist="38100" dir="2700000" algn="tl">
                    <a:srgbClr val="000000">
                      <a:alpha val="43137"/>
                    </a:srgbClr>
                  </a:outerShdw>
                </a:effectLst>
              </a:rPr>
              <a:t>Medical issues:</a:t>
            </a:r>
          </a:p>
          <a:p>
            <a:endParaRPr lang="en-US" sz="2400" dirty="0">
              <a:solidFill>
                <a:schemeClr val="bg1"/>
              </a:solidFill>
              <a:effectLst>
                <a:outerShdw blurRad="38100" dist="38100" dir="2700000" algn="tl">
                  <a:srgbClr val="000000">
                    <a:alpha val="43137"/>
                  </a:srgbClr>
                </a:outerShdw>
              </a:effectLst>
            </a:endParaRPr>
          </a:p>
          <a:p>
            <a:r>
              <a:rPr lang="en-US" sz="2400" dirty="0">
                <a:solidFill>
                  <a:schemeClr val="bg1"/>
                </a:solidFill>
                <a:effectLst>
                  <a:outerShdw blurRad="38100" dist="38100" dir="2700000" algn="tl">
                    <a:srgbClr val="000000">
                      <a:alpha val="43137"/>
                    </a:srgbClr>
                  </a:outerShdw>
                </a:effectLst>
              </a:rPr>
              <a:t>Diabetes: </a:t>
            </a:r>
          </a:p>
          <a:p>
            <a:r>
              <a:rPr lang="en-US" sz="2400" dirty="0">
                <a:solidFill>
                  <a:schemeClr val="bg1"/>
                </a:solidFill>
                <a:effectLst>
                  <a:outerShdw blurRad="38100" dist="38100" dir="2700000" algn="tl">
                    <a:srgbClr val="000000">
                      <a:alpha val="43137"/>
                    </a:srgbClr>
                  </a:outerShdw>
                </a:effectLst>
              </a:rPr>
              <a:t>Persons 18 years old or older must submit four hemoglobin A1c test with each test being less </a:t>
            </a:r>
          </a:p>
          <a:p>
            <a:r>
              <a:rPr lang="en-US" sz="2400" dirty="0">
                <a:solidFill>
                  <a:schemeClr val="bg1"/>
                </a:solidFill>
                <a:effectLst>
                  <a:outerShdw blurRad="38100" dist="38100" dir="2700000" algn="tl">
                    <a:srgbClr val="000000">
                      <a:alpha val="43137"/>
                    </a:srgbClr>
                  </a:outerShdw>
                </a:effectLst>
              </a:rPr>
              <a:t>than 7, which are taken with in the last 12 months. Any test higher than 7 will disqualify a </a:t>
            </a:r>
          </a:p>
          <a:p>
            <a:r>
              <a:rPr lang="en-US" sz="2400" dirty="0">
                <a:solidFill>
                  <a:schemeClr val="bg1"/>
                </a:solidFill>
                <a:effectLst>
                  <a:outerShdw blurRad="38100" dist="38100" dir="2700000" algn="tl">
                    <a:srgbClr val="000000">
                      <a:alpha val="43137"/>
                    </a:srgbClr>
                  </a:outerShdw>
                </a:effectLst>
              </a:rPr>
              <a:t>participant. Persons younger that 18 years of age with Type 1 diabetes will not be allowed to</a:t>
            </a:r>
          </a:p>
          <a:p>
            <a:r>
              <a:rPr lang="en-US" sz="2400" dirty="0">
                <a:solidFill>
                  <a:schemeClr val="bg1"/>
                </a:solidFill>
                <a:effectLst>
                  <a:outerShdw blurRad="38100" dist="38100" dir="2700000" algn="tl">
                    <a:srgbClr val="000000">
                      <a:alpha val="43137"/>
                    </a:srgbClr>
                  </a:outerShdw>
                </a:effectLst>
              </a:rPr>
              <a:t>scuba dive. Participants who use insulin to control diabetes will not be qualified to scuba dive. </a:t>
            </a:r>
          </a:p>
          <a:p>
            <a:pPr algn="ctr"/>
            <a:r>
              <a:rPr lang="en-US" sz="2000" dirty="0">
                <a:solidFill>
                  <a:srgbClr val="C00000"/>
                </a:solidFill>
                <a:effectLst>
                  <a:outerShdw blurRad="38100" dist="38100" dir="2700000" algn="tl">
                    <a:srgbClr val="000000">
                      <a:alpha val="43137"/>
                    </a:srgbClr>
                  </a:outerShdw>
                </a:effectLst>
              </a:rPr>
              <a:t>The final decision for participation in all Florida Sea Base program is at the discretion of the </a:t>
            </a:r>
          </a:p>
          <a:p>
            <a:pPr algn="ctr"/>
            <a:r>
              <a:rPr lang="en-US" sz="2000" dirty="0">
                <a:solidFill>
                  <a:srgbClr val="C00000"/>
                </a:solidFill>
                <a:effectLst>
                  <a:outerShdw blurRad="38100" dist="38100" dir="2700000" algn="tl">
                    <a:srgbClr val="000000">
                      <a:alpha val="43137"/>
                    </a:srgbClr>
                  </a:outerShdw>
                </a:effectLst>
              </a:rPr>
              <a:t>Sea Base Medical Director. The decision is final and we are unable to change or alter that decision.</a:t>
            </a:r>
          </a:p>
          <a:p>
            <a:pPr algn="ctr"/>
            <a:r>
              <a:rPr lang="en-US" sz="2000" dirty="0">
                <a:solidFill>
                  <a:srgbClr val="C00000"/>
                </a:solidFill>
                <a:effectLst>
                  <a:outerShdw blurRad="38100" dist="38100" dir="2700000" algn="tl">
                    <a:srgbClr val="000000">
                      <a:alpha val="43137"/>
                    </a:srgbClr>
                  </a:outerShdw>
                </a:effectLst>
              </a:rPr>
              <a:t>No wavers will be issued.</a:t>
            </a:r>
            <a:endParaRPr lang="en-US"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97436" y="257001"/>
            <a:ext cx="2477064" cy="762174"/>
          </a:xfrm>
          <a:prstGeom prst="rect">
            <a:avLst/>
          </a:prstGeom>
        </p:spPr>
      </p:pic>
    </p:spTree>
    <p:extLst>
      <p:ext uri="{BB962C8B-B14F-4D97-AF65-F5344CB8AC3E}">
        <p14:creationId xmlns:p14="http://schemas.microsoft.com/office/powerpoint/2010/main" val="403901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40222" y="258440"/>
            <a:ext cx="7708901" cy="850899"/>
          </a:xfrm>
        </p:spPr>
        <p:txBody>
          <a:bodyPr/>
          <a:lstStyle/>
          <a:p>
            <a:r>
              <a:rPr lang="en-US" dirty="0">
                <a:solidFill>
                  <a:schemeClr val="bg1"/>
                </a:solidFill>
              </a:rPr>
              <a:t>Brief History of Florida Sea Base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87" y="139700"/>
            <a:ext cx="3071813" cy="1088381"/>
          </a:xfrm>
          <a:prstGeom prst="rect">
            <a:avLst/>
          </a:prstGeom>
        </p:spPr>
      </p:pic>
      <p:sp>
        <p:nvSpPr>
          <p:cNvPr id="3" name="Rectangle 2"/>
          <p:cNvSpPr/>
          <p:nvPr/>
        </p:nvSpPr>
        <p:spPr>
          <a:xfrm>
            <a:off x="1198561" y="1486522"/>
            <a:ext cx="10563225" cy="3693319"/>
          </a:xfrm>
          <a:prstGeom prst="rect">
            <a:avLst/>
          </a:prstGeom>
        </p:spPr>
        <p:txBody>
          <a:bodyPr wrap="square">
            <a:spAutoFit/>
          </a:bodyPr>
          <a:lstStyle/>
          <a:p>
            <a:r>
              <a:rPr lang="en-US" dirty="0">
                <a:solidFill>
                  <a:schemeClr val="bg1"/>
                </a:solidFill>
                <a:effectLst>
                  <a:outerShdw blurRad="38100" dist="38100" dir="2700000" algn="tl">
                    <a:srgbClr val="000000">
                      <a:alpha val="43137"/>
                    </a:srgbClr>
                  </a:outerShdw>
                </a:effectLst>
                <a:latin typeface="Helvetica" panose="020B0604020202020204" pitchFamily="34" charset="0"/>
              </a:rPr>
              <a:t>The Sea Base began in the early 1970's as a local program in the Florida Keys called the Florida Gateway to High Adventure under the guidance of Sam </a:t>
            </a:r>
            <a:r>
              <a:rPr lang="en-US" dirty="0" err="1">
                <a:solidFill>
                  <a:schemeClr val="bg1"/>
                </a:solidFill>
                <a:effectLst>
                  <a:outerShdw blurRad="38100" dist="38100" dir="2700000" algn="tl">
                    <a:srgbClr val="000000">
                      <a:alpha val="43137"/>
                    </a:srgbClr>
                  </a:outerShdw>
                </a:effectLst>
                <a:latin typeface="Helvetica" panose="020B0604020202020204" pitchFamily="34" charset="0"/>
              </a:rPr>
              <a:t>Wampler</a:t>
            </a:r>
            <a:r>
              <a:rPr lang="en-US" dirty="0">
                <a:solidFill>
                  <a:schemeClr val="bg1"/>
                </a:solidFill>
                <a:effectLst>
                  <a:outerShdw blurRad="38100" dist="38100" dir="2700000" algn="tl">
                    <a:srgbClr val="000000">
                      <a:alpha val="43137"/>
                    </a:srgbClr>
                  </a:outerShdw>
                </a:effectLst>
                <a:latin typeface="Helvetica" panose="020B0604020202020204" pitchFamily="34" charset="0"/>
              </a:rPr>
              <a:t>, a professional Scouter from the South Florida Council. It offered primarily sailing programs using local marinas and chartered boats sailing to the Bahamas and back. As the idea caught on and grew, it joined the high adventure offerings of the National Council of the BSA along with </a:t>
            </a:r>
            <a:r>
              <a:rPr lang="en-US" dirty="0" err="1">
                <a:solidFill>
                  <a:schemeClr val="bg1"/>
                </a:solidFill>
                <a:effectLst>
                  <a:outerShdw blurRad="38100" dist="38100" dir="2700000" algn="tl">
                    <a:srgbClr val="000000">
                      <a:alpha val="43137"/>
                    </a:srgbClr>
                  </a:outerShdw>
                </a:effectLst>
                <a:latin typeface="Helvetica" panose="020B0604020202020204" pitchFamily="34" charset="0"/>
              </a:rPr>
              <a:t>Philmont</a:t>
            </a:r>
            <a:r>
              <a:rPr lang="en-US" dirty="0">
                <a:solidFill>
                  <a:schemeClr val="bg1"/>
                </a:solidFill>
                <a:effectLst>
                  <a:outerShdw blurRad="38100" dist="38100" dir="2700000" algn="tl">
                    <a:srgbClr val="000000">
                      <a:alpha val="43137"/>
                    </a:srgbClr>
                  </a:outerShdw>
                </a:effectLst>
                <a:latin typeface="Helvetica" panose="020B0604020202020204" pitchFamily="34" charset="0"/>
              </a:rPr>
              <a:t> Scout Ranch and the Northern Tier High Adventure Base. In 1979 the Sea Base acquired a permanent facility on Lower </a:t>
            </a:r>
            <a:r>
              <a:rPr lang="en-US" dirty="0" err="1">
                <a:solidFill>
                  <a:schemeClr val="bg1"/>
                </a:solidFill>
                <a:effectLst>
                  <a:outerShdw blurRad="38100" dist="38100" dir="2700000" algn="tl">
                    <a:srgbClr val="000000">
                      <a:alpha val="43137"/>
                    </a:srgbClr>
                  </a:outerShdw>
                </a:effectLst>
                <a:latin typeface="Helvetica" panose="020B0604020202020204" pitchFamily="34" charset="0"/>
              </a:rPr>
              <a:t>Matecumbe</a:t>
            </a:r>
            <a:r>
              <a:rPr lang="en-US" dirty="0">
                <a:solidFill>
                  <a:schemeClr val="bg1"/>
                </a:solidFill>
                <a:effectLst>
                  <a:outerShdw blurRad="38100" dist="38100" dir="2700000" algn="tl">
                    <a:srgbClr val="000000">
                      <a:alpha val="43137"/>
                    </a:srgbClr>
                  </a:outerShdw>
                </a:effectLst>
                <a:latin typeface="Helvetica" panose="020B0604020202020204" pitchFamily="34" charset="0"/>
              </a:rPr>
              <a:t> Key and when this opened for Scouts in 1980 it was renamed the Florida National High Adventure Sea Base. As the popularity of this program grew, scuba diving was added and in 1984 the BSA received the gift of Big Munson Island from Homer </a:t>
            </a:r>
            <a:r>
              <a:rPr lang="en-US" dirty="0" err="1">
                <a:solidFill>
                  <a:schemeClr val="bg1"/>
                </a:solidFill>
                <a:effectLst>
                  <a:outerShdw blurRad="38100" dist="38100" dir="2700000" algn="tl">
                    <a:srgbClr val="000000">
                      <a:alpha val="43137"/>
                    </a:srgbClr>
                  </a:outerShdw>
                </a:effectLst>
                <a:latin typeface="Helvetica" panose="020B0604020202020204" pitchFamily="34" charset="0"/>
              </a:rPr>
              <a:t>Formsby</a:t>
            </a:r>
            <a:r>
              <a:rPr lang="en-US" dirty="0">
                <a:solidFill>
                  <a:schemeClr val="bg1"/>
                </a:solidFill>
                <a:effectLst>
                  <a:outerShdw blurRad="38100" dist="38100" dir="2700000" algn="tl">
                    <a:srgbClr val="000000">
                      <a:alpha val="43137"/>
                    </a:srgbClr>
                  </a:outerShdw>
                </a:effectLst>
                <a:latin typeface="Helvetica" panose="020B0604020202020204" pitchFamily="34" charset="0"/>
              </a:rPr>
              <a:t>. This undeveloped island offered tremendous program potential as an outpost for primitive camping, Robinson Crusoe style. During this time period the sailing program concentrated on sailing around the fabulous Florida Keys. New sailing programs were started that originated and ended in Marsh </a:t>
            </a:r>
            <a:r>
              <a:rPr lang="en-US" dirty="0" err="1">
                <a:solidFill>
                  <a:schemeClr val="bg1"/>
                </a:solidFill>
                <a:effectLst>
                  <a:outerShdw blurRad="38100" dist="38100" dir="2700000" algn="tl">
                    <a:srgbClr val="000000">
                      <a:alpha val="43137"/>
                    </a:srgbClr>
                  </a:outerShdw>
                </a:effectLst>
                <a:latin typeface="Helvetica" panose="020B0604020202020204" pitchFamily="34" charset="0"/>
              </a:rPr>
              <a:t>Harbour</a:t>
            </a:r>
            <a:r>
              <a:rPr lang="en-US" dirty="0">
                <a:solidFill>
                  <a:schemeClr val="bg1"/>
                </a:solidFill>
                <a:effectLst>
                  <a:outerShdw blurRad="38100" dist="38100" dir="2700000" algn="tl">
                    <a:srgbClr val="000000">
                      <a:alpha val="43137"/>
                    </a:srgbClr>
                  </a:outerShdw>
                </a:effectLst>
                <a:latin typeface="Helvetica" panose="020B0604020202020204" pitchFamily="34" charset="0"/>
              </a:rPr>
              <a:t> in the beautiful Abaco Islands of the Bahamas.</a:t>
            </a:r>
            <a:endParaRPr lang="en-US"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4654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83323" y="477358"/>
            <a:ext cx="6005286" cy="853497"/>
          </a:xfrm>
        </p:spPr>
        <p:txBody>
          <a:bodyPr/>
          <a:lstStyle/>
          <a:p>
            <a:r>
              <a:rPr lang="en-US" dirty="0">
                <a:solidFill>
                  <a:schemeClr val="bg1"/>
                </a:solidFill>
              </a:rPr>
              <a:t>Crew Leader Information</a:t>
            </a:r>
          </a:p>
        </p:txBody>
      </p:sp>
      <p:sp>
        <p:nvSpPr>
          <p:cNvPr id="3" name="TextBox 2"/>
          <p:cNvSpPr txBox="1"/>
          <p:nvPr/>
        </p:nvSpPr>
        <p:spPr>
          <a:xfrm>
            <a:off x="1373156" y="1562100"/>
            <a:ext cx="10315453" cy="3970318"/>
          </a:xfrm>
          <a:prstGeom prst="rect">
            <a:avLst/>
          </a:prstGeom>
          <a:noFill/>
        </p:spPr>
        <p:txBody>
          <a:bodyPr wrap="none" rtlCol="0">
            <a:spAutoFit/>
          </a:bodyPr>
          <a:lstStyle/>
          <a:p>
            <a:r>
              <a:rPr lang="en-US" sz="3600" dirty="0">
                <a:solidFill>
                  <a:schemeClr val="bg1"/>
                </a:solidFill>
                <a:effectLst>
                  <a:outerShdw blurRad="38100" dist="38100" dir="2700000" algn="tl">
                    <a:srgbClr val="000000">
                      <a:alpha val="43137"/>
                    </a:srgbClr>
                  </a:outerShdw>
                </a:effectLst>
              </a:rPr>
              <a:t>Administration</a:t>
            </a: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Crew Rosters completed 90 days prior to arrival</a:t>
            </a: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Medicals in on time to avoid disappointments</a:t>
            </a: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All adult leaders must be registered with the BSA</a:t>
            </a: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At least one adult leader must have a Wilderness First Aid and CPR certification</a:t>
            </a:r>
          </a:p>
          <a:p>
            <a:pPr marL="285750" indent="-28575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All adult leaders must have up to date:</a:t>
            </a:r>
          </a:p>
          <a:p>
            <a:r>
              <a:rPr lang="en-US" sz="2400" dirty="0">
                <a:solidFill>
                  <a:schemeClr val="bg1"/>
                </a:solidFill>
                <a:effectLst>
                  <a:outerShdw blurRad="38100" dist="38100" dir="2700000" algn="tl">
                    <a:srgbClr val="000000">
                      <a:alpha val="43137"/>
                    </a:srgbClr>
                  </a:outerShdw>
                </a:effectLst>
              </a:rPr>
              <a:t>            Youth Protection Training</a:t>
            </a:r>
          </a:p>
          <a:p>
            <a:r>
              <a:rPr lang="en-US" sz="2400" dirty="0">
                <a:solidFill>
                  <a:schemeClr val="bg1"/>
                </a:solidFill>
                <a:effectLst>
                  <a:outerShdw blurRad="38100" dist="38100" dir="2700000" algn="tl">
                    <a:srgbClr val="000000">
                      <a:alpha val="43137"/>
                    </a:srgbClr>
                  </a:outerShdw>
                </a:effectLst>
              </a:rPr>
              <a:t>            BSA Safe Swim Defense</a:t>
            </a:r>
          </a:p>
          <a:p>
            <a:r>
              <a:rPr lang="en-US" sz="2400" dirty="0">
                <a:solidFill>
                  <a:schemeClr val="bg1"/>
                </a:solidFill>
                <a:effectLst>
                  <a:outerShdw blurRad="38100" dist="38100" dir="2700000" algn="tl">
                    <a:srgbClr val="000000">
                      <a:alpha val="43137"/>
                    </a:srgbClr>
                  </a:outerShdw>
                </a:effectLst>
              </a:rPr>
              <a:t>            BSA Safety Afloat</a:t>
            </a:r>
          </a:p>
          <a:p>
            <a:r>
              <a:rPr lang="en-US" sz="2400" dirty="0">
                <a:solidFill>
                  <a:schemeClr val="bg1"/>
                </a:solidFill>
                <a:effectLst>
                  <a:outerShdw blurRad="38100" dist="38100" dir="2700000" algn="tl">
                    <a:srgbClr val="000000">
                      <a:alpha val="43137"/>
                    </a:srgbClr>
                  </a:outerShdw>
                </a:effectLst>
              </a:rPr>
              <a:t>            This is Scouting (optional)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987" y="114300"/>
            <a:ext cx="4086225" cy="1447800"/>
          </a:xfrm>
          <a:prstGeom prst="rect">
            <a:avLst/>
          </a:prstGeom>
        </p:spPr>
      </p:pic>
    </p:spTree>
    <p:extLst>
      <p:ext uri="{BB962C8B-B14F-4D97-AF65-F5344CB8AC3E}">
        <p14:creationId xmlns:p14="http://schemas.microsoft.com/office/powerpoint/2010/main" val="6524821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176410" y="450220"/>
            <a:ext cx="1443280" cy="769441"/>
          </a:xfrm>
          <a:prstGeom prst="rect">
            <a:avLst/>
          </a:prstGeom>
          <a:noFill/>
        </p:spPr>
        <p:txBody>
          <a:bodyPr wrap="none" rtlCol="0">
            <a:spAutoFit/>
          </a:bodyPr>
          <a:lstStyle/>
          <a:p>
            <a:r>
              <a:rPr lang="en-US" sz="4400" dirty="0">
                <a:solidFill>
                  <a:schemeClr val="bg1"/>
                </a:solidFill>
              </a:rPr>
              <a:t>FAQ’s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79733" cy="1162050"/>
          </a:xfrm>
          <a:prstGeom prst="rect">
            <a:avLst/>
          </a:prstGeom>
        </p:spPr>
      </p:pic>
      <p:sp>
        <p:nvSpPr>
          <p:cNvPr id="7" name="TextBox 6"/>
          <p:cNvSpPr txBox="1"/>
          <p:nvPr/>
        </p:nvSpPr>
        <p:spPr>
          <a:xfrm>
            <a:off x="536650" y="1532753"/>
            <a:ext cx="10722799" cy="4708981"/>
          </a:xfrm>
          <a:prstGeom prst="rect">
            <a:avLst/>
          </a:prstGeom>
          <a:noFill/>
        </p:spPr>
        <p:txBody>
          <a:bodyPr wrap="square" rtlCol="0">
            <a:spAutoFit/>
          </a:bodyPr>
          <a:lstStyle/>
          <a:p>
            <a:r>
              <a:rPr lang="en-US" sz="2000" dirty="0">
                <a:solidFill>
                  <a:schemeClr val="bg1"/>
                </a:solidFill>
              </a:rPr>
              <a:t>What Scuba Certification cards does BSA-FSB Recognized?</a:t>
            </a:r>
          </a:p>
          <a:p>
            <a:r>
              <a:rPr lang="en-US" sz="2000" dirty="0">
                <a:solidFill>
                  <a:schemeClr val="bg1"/>
                </a:solidFill>
              </a:rPr>
              <a:t>     The Boy Scouts of America and Florida Se Base only accept certification from RSTC</a:t>
            </a:r>
          </a:p>
          <a:p>
            <a:r>
              <a:rPr lang="en-US" sz="2000" dirty="0">
                <a:solidFill>
                  <a:schemeClr val="bg1"/>
                </a:solidFill>
              </a:rPr>
              <a:t>     recognized training agencies which include IDEA,  NASDS,  PADI,  PDIC,  SSI, YMCA </a:t>
            </a:r>
          </a:p>
          <a:p>
            <a:r>
              <a:rPr lang="en-US" sz="2000" dirty="0">
                <a:solidFill>
                  <a:schemeClr val="bg1"/>
                </a:solidFill>
              </a:rPr>
              <a:t>     and NAUI. No other certification cards are accepted.</a:t>
            </a:r>
          </a:p>
          <a:p>
            <a:endParaRPr lang="en-US" sz="2000" dirty="0">
              <a:solidFill>
                <a:schemeClr val="bg1"/>
              </a:solidFill>
            </a:endParaRPr>
          </a:p>
          <a:p>
            <a:r>
              <a:rPr lang="en-US" sz="2000" dirty="0">
                <a:solidFill>
                  <a:schemeClr val="bg1"/>
                </a:solidFill>
              </a:rPr>
              <a:t>May I bring my own scuba equipment?</a:t>
            </a:r>
          </a:p>
          <a:p>
            <a:r>
              <a:rPr lang="en-US" sz="2000" dirty="0">
                <a:solidFill>
                  <a:schemeClr val="bg1"/>
                </a:solidFill>
              </a:rPr>
              <a:t>      Yes, but it will be inspected by our professional staff. If it does not meet our </a:t>
            </a:r>
          </a:p>
          <a:p>
            <a:r>
              <a:rPr lang="en-US" sz="2000" dirty="0">
                <a:solidFill>
                  <a:schemeClr val="bg1"/>
                </a:solidFill>
              </a:rPr>
              <a:t>      requirements you will have to use our equipment. Do not bring dive knives or spear guns.</a:t>
            </a:r>
          </a:p>
          <a:p>
            <a:endParaRPr lang="en-US" sz="2000" dirty="0">
              <a:solidFill>
                <a:schemeClr val="bg1"/>
              </a:solidFill>
            </a:endParaRPr>
          </a:p>
          <a:p>
            <a:r>
              <a:rPr lang="en-US" sz="2000" dirty="0">
                <a:solidFill>
                  <a:schemeClr val="bg1"/>
                </a:solidFill>
              </a:rPr>
              <a:t>Are prescription masks available?</a:t>
            </a:r>
          </a:p>
          <a:p>
            <a:r>
              <a:rPr lang="en-US" sz="2000" dirty="0">
                <a:solidFill>
                  <a:schemeClr val="bg1"/>
                </a:solidFill>
              </a:rPr>
              <a:t>     Yes, prescription masks are available in diopters from -1.0 to -8.0 in whole diopters</a:t>
            </a:r>
          </a:p>
          <a:p>
            <a:r>
              <a:rPr lang="en-US" sz="2000" dirty="0">
                <a:solidFill>
                  <a:schemeClr val="bg1"/>
                </a:solidFill>
              </a:rPr>
              <a:t>     You may dive in contacts if you wear them.</a:t>
            </a:r>
          </a:p>
          <a:p>
            <a:endParaRPr lang="en-US" sz="2000" dirty="0">
              <a:solidFill>
                <a:schemeClr val="bg1"/>
              </a:solidFill>
            </a:endParaRPr>
          </a:p>
          <a:p>
            <a:r>
              <a:rPr lang="en-US" sz="2000" dirty="0">
                <a:solidFill>
                  <a:schemeClr val="bg1"/>
                </a:solidFill>
              </a:rPr>
              <a:t>Are Wet suits provided?</a:t>
            </a:r>
          </a:p>
          <a:p>
            <a:r>
              <a:rPr lang="en-US" sz="2000" dirty="0">
                <a:solidFill>
                  <a:schemeClr val="bg1"/>
                </a:solidFill>
              </a:rPr>
              <a:t>       Weekly rentals are available through the Ships Store. They are not needed during the summer.</a:t>
            </a:r>
            <a:endParaRPr lang="en-US" sz="2400" dirty="0">
              <a:solidFill>
                <a:schemeClr val="bg1"/>
              </a:solidFill>
            </a:endParaRPr>
          </a:p>
        </p:txBody>
      </p:sp>
    </p:spTree>
    <p:extLst>
      <p:ext uri="{BB962C8B-B14F-4D97-AF65-F5344CB8AC3E}">
        <p14:creationId xmlns:p14="http://schemas.microsoft.com/office/powerpoint/2010/main" val="426255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48079"/>
          </a:xfrm>
        </p:spPr>
      </p:pic>
      <p:sp>
        <p:nvSpPr>
          <p:cNvPr id="3" name="TextBox 2"/>
          <p:cNvSpPr txBox="1"/>
          <p:nvPr/>
        </p:nvSpPr>
        <p:spPr>
          <a:xfrm>
            <a:off x="5109640" y="777329"/>
            <a:ext cx="1443280" cy="769441"/>
          </a:xfrm>
          <a:prstGeom prst="rect">
            <a:avLst/>
          </a:prstGeom>
          <a:noFill/>
        </p:spPr>
        <p:txBody>
          <a:bodyPr wrap="none" rtlCol="0">
            <a:spAutoFit/>
          </a:bodyPr>
          <a:lstStyle/>
          <a:p>
            <a:r>
              <a:rPr lang="en-US" sz="4400" dirty="0">
                <a:solidFill>
                  <a:schemeClr val="bg1"/>
                </a:solidFill>
              </a:rPr>
              <a:t>FAQ’s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79733" cy="11620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66"/>
            <a:ext cx="12191999" cy="6864643"/>
          </a:xfrm>
          <a:prstGeom prst="rect">
            <a:avLst/>
          </a:prstGeom>
        </p:spPr>
      </p:pic>
      <p:sp>
        <p:nvSpPr>
          <p:cNvPr id="7" name="TextBox 6"/>
          <p:cNvSpPr txBox="1"/>
          <p:nvPr/>
        </p:nvSpPr>
        <p:spPr>
          <a:xfrm>
            <a:off x="486135" y="2024554"/>
            <a:ext cx="11428963" cy="3785652"/>
          </a:xfrm>
          <a:prstGeom prst="rect">
            <a:avLst/>
          </a:prstGeom>
          <a:noFill/>
        </p:spPr>
        <p:txBody>
          <a:bodyPr wrap="none" rtlCol="0">
            <a:spAutoFit/>
          </a:bodyPr>
          <a:lstStyle/>
          <a:p>
            <a:r>
              <a:rPr lang="en-US" sz="2400" dirty="0">
                <a:solidFill>
                  <a:schemeClr val="bg1"/>
                </a:solidFill>
                <a:effectLst>
                  <a:outerShdw blurRad="38100" dist="38100" dir="2700000" algn="tl">
                    <a:srgbClr val="000000">
                      <a:alpha val="43137"/>
                    </a:srgbClr>
                  </a:outerShdw>
                </a:effectLst>
              </a:rPr>
              <a:t>What if I arrive at Florida Sea Base and I exceed the weight limit of 295 pounds?</a:t>
            </a:r>
          </a:p>
          <a:p>
            <a:r>
              <a:rPr lang="en-US" sz="2400" dirty="0">
                <a:solidFill>
                  <a:schemeClr val="bg1"/>
                </a:solidFill>
                <a:effectLst>
                  <a:outerShdw blurRad="38100" dist="38100" dir="2700000" algn="tl">
                    <a:srgbClr val="000000">
                      <a:alpha val="43137"/>
                    </a:srgbClr>
                  </a:outerShdw>
                </a:effectLst>
              </a:rPr>
              <a:t>     You will not be permitted to participate in a program or stay at Florida Sea Base. All </a:t>
            </a:r>
          </a:p>
          <a:p>
            <a:r>
              <a:rPr lang="en-US" sz="2400" dirty="0">
                <a:solidFill>
                  <a:schemeClr val="bg1"/>
                </a:solidFill>
                <a:effectLst>
                  <a:outerShdw blurRad="38100" dist="38100" dir="2700000" algn="tl">
                    <a:srgbClr val="000000">
                      <a:alpha val="43137"/>
                    </a:srgbClr>
                  </a:outerShdw>
                </a:effectLst>
              </a:rPr>
              <a:t>      must meet the Height/Weight Restrictions found on the BSA Part C Physical.</a:t>
            </a:r>
          </a:p>
          <a:p>
            <a:endParaRPr lang="en-US" sz="2400" dirty="0">
              <a:solidFill>
                <a:schemeClr val="bg1"/>
              </a:solidFill>
              <a:effectLst>
                <a:outerShdw blurRad="38100" dist="38100" dir="2700000" algn="tl">
                  <a:srgbClr val="000000">
                    <a:alpha val="43137"/>
                  </a:srgbClr>
                </a:outerShdw>
              </a:effectLst>
            </a:endParaRPr>
          </a:p>
          <a:p>
            <a:r>
              <a:rPr lang="en-US" sz="2400" dirty="0">
                <a:solidFill>
                  <a:schemeClr val="bg1"/>
                </a:solidFill>
                <a:effectLst>
                  <a:outerShdw blurRad="38100" dist="38100" dir="2700000" algn="tl">
                    <a:srgbClr val="000000">
                      <a:alpha val="43137"/>
                    </a:srgbClr>
                  </a:outerShdw>
                </a:effectLst>
              </a:rPr>
              <a:t>What if I arrive with out a signed medical?</a:t>
            </a:r>
          </a:p>
          <a:p>
            <a:r>
              <a:rPr lang="en-US" sz="2400" dirty="0">
                <a:solidFill>
                  <a:schemeClr val="bg1"/>
                </a:solidFill>
                <a:effectLst>
                  <a:outerShdw blurRad="38100" dist="38100" dir="2700000" algn="tl">
                    <a:srgbClr val="000000">
                      <a:alpha val="43137"/>
                    </a:srgbClr>
                  </a:outerShdw>
                </a:effectLst>
              </a:rPr>
              <a:t>      All medical documentation must be taken care of in advance and signed by a physician.</a:t>
            </a:r>
          </a:p>
          <a:p>
            <a:r>
              <a:rPr lang="en-US" sz="2400" dirty="0">
                <a:solidFill>
                  <a:schemeClr val="bg1"/>
                </a:solidFill>
                <a:effectLst>
                  <a:outerShdw blurRad="38100" dist="38100" dir="2700000" algn="tl">
                    <a:srgbClr val="000000">
                      <a:alpha val="43137"/>
                    </a:srgbClr>
                  </a:outerShdw>
                </a:effectLst>
              </a:rPr>
              <a:t>      You will not be permitted to participate in a program or stay at Florida Sea Base.</a:t>
            </a:r>
          </a:p>
          <a:p>
            <a:endParaRPr lang="en-US" sz="2400" dirty="0">
              <a:solidFill>
                <a:schemeClr val="bg1"/>
              </a:solidFill>
              <a:effectLst>
                <a:outerShdw blurRad="38100" dist="38100" dir="2700000" algn="tl">
                  <a:srgbClr val="000000">
                    <a:alpha val="43137"/>
                  </a:srgbClr>
                </a:outerShdw>
              </a:effectLst>
            </a:endParaRPr>
          </a:p>
          <a:p>
            <a:r>
              <a:rPr lang="en-US" sz="2400" dirty="0">
                <a:solidFill>
                  <a:schemeClr val="bg1"/>
                </a:solidFill>
                <a:effectLst>
                  <a:outerShdw blurRad="38100" dist="38100" dir="2700000" algn="tl">
                    <a:srgbClr val="000000">
                      <a:alpha val="43137"/>
                    </a:srgbClr>
                  </a:outerShdw>
                </a:effectLst>
              </a:rPr>
              <a:t>If I am unable to scuba dive may I participate as a snorkeler?</a:t>
            </a:r>
          </a:p>
          <a:p>
            <a:r>
              <a:rPr lang="en-US" sz="2400" dirty="0">
                <a:solidFill>
                  <a:schemeClr val="bg1"/>
                </a:solidFill>
                <a:effectLst>
                  <a:outerShdw blurRad="38100" dist="38100" dir="2700000" algn="tl">
                    <a:srgbClr val="000000">
                      <a:alpha val="43137"/>
                    </a:srgbClr>
                  </a:outerShdw>
                </a:effectLst>
              </a:rPr>
              <a:t>       Yes.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62" y="53429"/>
            <a:ext cx="3393022" cy="1202190"/>
          </a:xfrm>
          <a:prstGeom prst="rect">
            <a:avLst/>
          </a:prstGeom>
        </p:spPr>
      </p:pic>
      <p:sp>
        <p:nvSpPr>
          <p:cNvPr id="2" name="TextBox 1"/>
          <p:cNvSpPr txBox="1"/>
          <p:nvPr/>
        </p:nvSpPr>
        <p:spPr>
          <a:xfrm>
            <a:off x="5251621" y="870898"/>
            <a:ext cx="1443280" cy="769441"/>
          </a:xfrm>
          <a:prstGeom prst="rect">
            <a:avLst/>
          </a:prstGeom>
          <a:noFill/>
        </p:spPr>
        <p:txBody>
          <a:bodyPr wrap="none" rtlCol="0">
            <a:spAutoFit/>
          </a:bodyPr>
          <a:lstStyle/>
          <a:p>
            <a:r>
              <a:rPr lang="en-US" sz="4400" dirty="0">
                <a:solidFill>
                  <a:schemeClr val="bg1"/>
                </a:solidFill>
              </a:rPr>
              <a:t>FAQ’s</a:t>
            </a:r>
            <a:endParaRPr lang="en-US" dirty="0"/>
          </a:p>
        </p:txBody>
      </p:sp>
    </p:spTree>
    <p:extLst>
      <p:ext uri="{BB962C8B-B14F-4D97-AF65-F5344CB8AC3E}">
        <p14:creationId xmlns:p14="http://schemas.microsoft.com/office/powerpoint/2010/main" val="1362316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48079"/>
          </a:xfrm>
        </p:spPr>
      </p:pic>
      <p:sp>
        <p:nvSpPr>
          <p:cNvPr id="3" name="TextBox 2"/>
          <p:cNvSpPr txBox="1"/>
          <p:nvPr/>
        </p:nvSpPr>
        <p:spPr>
          <a:xfrm>
            <a:off x="5109640" y="777329"/>
            <a:ext cx="1443280" cy="769441"/>
          </a:xfrm>
          <a:prstGeom prst="rect">
            <a:avLst/>
          </a:prstGeom>
          <a:noFill/>
        </p:spPr>
        <p:txBody>
          <a:bodyPr wrap="none" rtlCol="0">
            <a:spAutoFit/>
          </a:bodyPr>
          <a:lstStyle/>
          <a:p>
            <a:r>
              <a:rPr lang="en-US" sz="4400" dirty="0">
                <a:solidFill>
                  <a:schemeClr val="bg1"/>
                </a:solidFill>
              </a:rPr>
              <a:t>FAQ’s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79733" cy="11620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66"/>
            <a:ext cx="12191999" cy="6864643"/>
          </a:xfrm>
          <a:prstGeom prst="rect">
            <a:avLst/>
          </a:prstGeom>
        </p:spPr>
      </p:pic>
      <p:sp>
        <p:nvSpPr>
          <p:cNvPr id="7" name="TextBox 6"/>
          <p:cNvSpPr txBox="1"/>
          <p:nvPr/>
        </p:nvSpPr>
        <p:spPr>
          <a:xfrm>
            <a:off x="436708" y="1740490"/>
            <a:ext cx="11102783" cy="3785652"/>
          </a:xfrm>
          <a:prstGeom prst="rect">
            <a:avLst/>
          </a:prstGeom>
          <a:noFill/>
        </p:spPr>
        <p:txBody>
          <a:bodyPr wrap="none" rtlCol="0">
            <a:spAutoFit/>
          </a:bodyPr>
          <a:lstStyle/>
          <a:p>
            <a:r>
              <a:rPr lang="en-US" sz="2400" dirty="0">
                <a:solidFill>
                  <a:schemeClr val="bg1"/>
                </a:solidFill>
                <a:effectLst>
                  <a:outerShdw blurRad="38100" dist="38100" dir="2700000" algn="tl">
                    <a:srgbClr val="000000">
                      <a:alpha val="43137"/>
                    </a:srgbClr>
                  </a:outerShdw>
                </a:effectLst>
              </a:rPr>
              <a:t>Are we allowed to fish while on board?</a:t>
            </a:r>
          </a:p>
          <a:p>
            <a:r>
              <a:rPr lang="en-US" sz="2400" dirty="0">
                <a:solidFill>
                  <a:schemeClr val="bg1"/>
                </a:solidFill>
                <a:effectLst>
                  <a:outerShdw blurRad="38100" dist="38100" dir="2700000" algn="tl">
                    <a:srgbClr val="000000">
                      <a:alpha val="43137"/>
                    </a:srgbClr>
                  </a:outerShdw>
                </a:effectLst>
              </a:rPr>
              <a:t>     Yes, Fishing poles and gear will be provided. The boat has a fishing license that will</a:t>
            </a:r>
          </a:p>
          <a:p>
            <a:r>
              <a:rPr lang="en-US" sz="2400" dirty="0">
                <a:solidFill>
                  <a:schemeClr val="bg1"/>
                </a:solidFill>
                <a:effectLst>
                  <a:outerShdw blurRad="38100" dist="38100" dir="2700000" algn="tl">
                    <a:srgbClr val="000000">
                      <a:alpha val="43137"/>
                    </a:srgbClr>
                  </a:outerShdw>
                </a:effectLst>
              </a:rPr>
              <a:t>     cover everyone.</a:t>
            </a:r>
          </a:p>
          <a:p>
            <a:endParaRPr lang="en-US" sz="2400" dirty="0">
              <a:solidFill>
                <a:schemeClr val="bg1"/>
              </a:solidFill>
              <a:effectLst>
                <a:outerShdw blurRad="38100" dist="38100" dir="2700000" algn="tl">
                  <a:srgbClr val="000000">
                    <a:alpha val="43137"/>
                  </a:srgbClr>
                </a:outerShdw>
              </a:effectLst>
            </a:endParaRPr>
          </a:p>
          <a:p>
            <a:r>
              <a:rPr lang="en-US" sz="2400" dirty="0">
                <a:solidFill>
                  <a:schemeClr val="bg1"/>
                </a:solidFill>
                <a:effectLst>
                  <a:outerShdw blurRad="38100" dist="38100" dir="2700000" algn="tl">
                    <a:srgbClr val="000000">
                      <a:alpha val="43137"/>
                    </a:srgbClr>
                  </a:outerShdw>
                </a:effectLst>
              </a:rPr>
              <a:t>Are we able to catch lobster?</a:t>
            </a:r>
          </a:p>
          <a:p>
            <a:r>
              <a:rPr lang="en-US" sz="2400" dirty="0">
                <a:solidFill>
                  <a:schemeClr val="bg1"/>
                </a:solidFill>
                <a:effectLst>
                  <a:outerShdw blurRad="38100" dist="38100" dir="2700000" algn="tl">
                    <a:srgbClr val="000000">
                      <a:alpha val="43137"/>
                    </a:srgbClr>
                  </a:outerShdw>
                </a:effectLst>
              </a:rPr>
              <a:t>     Using snorkeling equipment only and as long as they are in season. </a:t>
            </a:r>
          </a:p>
          <a:p>
            <a:endParaRPr lang="en-US" sz="2400" dirty="0">
              <a:solidFill>
                <a:schemeClr val="bg1"/>
              </a:solidFill>
              <a:effectLst>
                <a:outerShdw blurRad="38100" dist="38100" dir="2700000" algn="tl">
                  <a:srgbClr val="000000">
                    <a:alpha val="43137"/>
                  </a:srgbClr>
                </a:outerShdw>
              </a:effectLst>
            </a:endParaRPr>
          </a:p>
          <a:p>
            <a:r>
              <a:rPr lang="en-US" sz="2400" dirty="0">
                <a:solidFill>
                  <a:schemeClr val="bg1"/>
                </a:solidFill>
                <a:effectLst>
                  <a:outerShdw blurRad="38100" dist="38100" dir="2700000" algn="tl">
                    <a:srgbClr val="000000">
                      <a:alpha val="43137"/>
                    </a:srgbClr>
                  </a:outerShdw>
                </a:effectLst>
              </a:rPr>
              <a:t>Will we have any breaks from the boat?</a:t>
            </a:r>
          </a:p>
          <a:p>
            <a:r>
              <a:rPr lang="en-US" sz="2400" dirty="0">
                <a:solidFill>
                  <a:schemeClr val="bg1"/>
                </a:solidFill>
                <a:effectLst>
                  <a:outerShdw blurRad="38100" dist="38100" dir="2700000" algn="tl">
                    <a:srgbClr val="000000">
                      <a:alpha val="43137"/>
                    </a:srgbClr>
                  </a:outerShdw>
                </a:effectLst>
              </a:rPr>
              <a:t>     There is one mid-week break. The boat will pull into port and you will have an </a:t>
            </a:r>
          </a:p>
          <a:p>
            <a:r>
              <a:rPr lang="en-US" sz="2400" dirty="0">
                <a:solidFill>
                  <a:schemeClr val="bg1"/>
                </a:solidFill>
                <a:effectLst>
                  <a:outerShdw blurRad="38100" dist="38100" dir="2700000" algn="tl">
                    <a:srgbClr val="000000">
                      <a:alpha val="43137"/>
                    </a:srgbClr>
                  </a:outerShdw>
                </a:effectLst>
              </a:rPr>
              <a:t>     opportunity to get off, have a shower and sleep on board with some air conditioning.</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62" y="53429"/>
            <a:ext cx="3393022" cy="1202190"/>
          </a:xfrm>
          <a:prstGeom prst="rect">
            <a:avLst/>
          </a:prstGeom>
        </p:spPr>
      </p:pic>
    </p:spTree>
    <p:extLst>
      <p:ext uri="{BB962C8B-B14F-4D97-AF65-F5344CB8AC3E}">
        <p14:creationId xmlns:p14="http://schemas.microsoft.com/office/powerpoint/2010/main" val="33431049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48079"/>
          </a:xfrm>
        </p:spPr>
      </p:pic>
      <p:sp>
        <p:nvSpPr>
          <p:cNvPr id="3" name="TextBox 2"/>
          <p:cNvSpPr txBox="1"/>
          <p:nvPr/>
        </p:nvSpPr>
        <p:spPr>
          <a:xfrm>
            <a:off x="5109640" y="777329"/>
            <a:ext cx="1443280" cy="769441"/>
          </a:xfrm>
          <a:prstGeom prst="rect">
            <a:avLst/>
          </a:prstGeom>
          <a:noFill/>
        </p:spPr>
        <p:txBody>
          <a:bodyPr wrap="none" rtlCol="0">
            <a:spAutoFit/>
          </a:bodyPr>
          <a:lstStyle/>
          <a:p>
            <a:r>
              <a:rPr lang="en-US" sz="4400" dirty="0">
                <a:solidFill>
                  <a:schemeClr val="bg1"/>
                </a:solidFill>
              </a:rPr>
              <a:t>FAQ’s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79733" cy="11620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66"/>
            <a:ext cx="12191999" cy="6864643"/>
          </a:xfrm>
          <a:prstGeom prst="rect">
            <a:avLst/>
          </a:prstGeom>
        </p:spPr>
      </p:pic>
      <p:sp>
        <p:nvSpPr>
          <p:cNvPr id="7" name="TextBox 6"/>
          <p:cNvSpPr txBox="1"/>
          <p:nvPr/>
        </p:nvSpPr>
        <p:spPr>
          <a:xfrm>
            <a:off x="436708" y="1740490"/>
            <a:ext cx="11154464" cy="4524315"/>
          </a:xfrm>
          <a:prstGeom prst="rect">
            <a:avLst/>
          </a:prstGeom>
          <a:noFill/>
        </p:spPr>
        <p:txBody>
          <a:bodyPr wrap="none" rtlCol="0">
            <a:spAutoFit/>
          </a:bodyPr>
          <a:lstStyle/>
          <a:p>
            <a:r>
              <a:rPr lang="en-US" sz="2400" dirty="0">
                <a:solidFill>
                  <a:schemeClr val="bg1"/>
                </a:solidFill>
                <a:effectLst>
                  <a:outerShdw blurRad="38100" dist="38100" dir="2700000" algn="tl">
                    <a:srgbClr val="000000">
                      <a:alpha val="43137"/>
                    </a:srgbClr>
                  </a:outerShdw>
                </a:effectLst>
              </a:rPr>
              <a:t>How much room do I have for clothing?</a:t>
            </a:r>
          </a:p>
          <a:p>
            <a:r>
              <a:rPr lang="en-US" sz="2400" dirty="0">
                <a:solidFill>
                  <a:schemeClr val="bg1"/>
                </a:solidFill>
                <a:effectLst>
                  <a:outerShdw blurRad="38100" dist="38100" dir="2700000" algn="tl">
                    <a:srgbClr val="000000">
                      <a:alpha val="43137"/>
                    </a:srgbClr>
                  </a:outerShdw>
                </a:effectLst>
              </a:rPr>
              <a:t>     All your item (except bedding and scuba equipment) must fit into a 24 inch duffel bag</a:t>
            </a:r>
          </a:p>
          <a:p>
            <a:r>
              <a:rPr lang="en-US" sz="2400" dirty="0">
                <a:solidFill>
                  <a:schemeClr val="bg1"/>
                </a:solidFill>
                <a:effectLst>
                  <a:outerShdw blurRad="38100" dist="38100" dir="2700000" algn="tl">
                    <a:srgbClr val="000000">
                      <a:alpha val="43137"/>
                    </a:srgbClr>
                  </a:outerShdw>
                </a:effectLst>
              </a:rPr>
              <a:t>     provided by Sea Base.</a:t>
            </a:r>
          </a:p>
          <a:p>
            <a:endParaRPr lang="en-US" sz="2400" dirty="0">
              <a:solidFill>
                <a:schemeClr val="bg1"/>
              </a:solidFill>
              <a:effectLst>
                <a:outerShdw blurRad="38100" dist="38100" dir="2700000" algn="tl">
                  <a:srgbClr val="000000">
                    <a:alpha val="43137"/>
                  </a:srgbClr>
                </a:outerShdw>
              </a:effectLst>
            </a:endParaRPr>
          </a:p>
          <a:p>
            <a:r>
              <a:rPr lang="en-US" sz="2400" dirty="0">
                <a:solidFill>
                  <a:schemeClr val="bg1"/>
                </a:solidFill>
                <a:effectLst>
                  <a:outerShdw blurRad="38100" dist="38100" dir="2700000" algn="tl">
                    <a:srgbClr val="000000">
                      <a:alpha val="43137"/>
                    </a:srgbClr>
                  </a:outerShdw>
                </a:effectLst>
              </a:rPr>
              <a:t>Where will we sleep while aboard the boat?</a:t>
            </a:r>
          </a:p>
          <a:p>
            <a:r>
              <a:rPr lang="en-US" sz="2400" dirty="0">
                <a:solidFill>
                  <a:schemeClr val="bg1"/>
                </a:solidFill>
                <a:effectLst>
                  <a:outerShdw blurRad="38100" dist="38100" dir="2700000" algn="tl">
                    <a:srgbClr val="000000">
                      <a:alpha val="43137"/>
                    </a:srgbClr>
                  </a:outerShdw>
                </a:effectLst>
              </a:rPr>
              <a:t>     Most participants choose to sleep on deck, but bunks are available. Please bring a </a:t>
            </a:r>
          </a:p>
          <a:p>
            <a:r>
              <a:rPr lang="en-US" sz="2400" dirty="0">
                <a:solidFill>
                  <a:schemeClr val="bg1"/>
                </a:solidFill>
                <a:effectLst>
                  <a:outerShdw blurRad="38100" dist="38100" dir="2700000" algn="tl">
                    <a:srgbClr val="000000">
                      <a:alpha val="43137"/>
                    </a:srgbClr>
                  </a:outerShdw>
                </a:effectLst>
              </a:rPr>
              <a:t>     pad incase you choose to sleep on deck. There is not enough room for hammocks.</a:t>
            </a:r>
          </a:p>
          <a:p>
            <a:endParaRPr lang="en-US" sz="2400" dirty="0">
              <a:solidFill>
                <a:schemeClr val="bg1"/>
              </a:solidFill>
              <a:effectLst>
                <a:outerShdw blurRad="38100" dist="38100" dir="2700000" algn="tl">
                  <a:srgbClr val="000000">
                    <a:alpha val="43137"/>
                  </a:srgbClr>
                </a:outerShdw>
              </a:effectLst>
            </a:endParaRPr>
          </a:p>
          <a:p>
            <a:r>
              <a:rPr lang="en-US" sz="2400" dirty="0">
                <a:solidFill>
                  <a:schemeClr val="bg1"/>
                </a:solidFill>
                <a:effectLst>
                  <a:outerShdw blurRad="38100" dist="38100" dir="2700000" algn="tl">
                    <a:srgbClr val="000000">
                      <a:alpha val="43137"/>
                    </a:srgbClr>
                  </a:outerShdw>
                </a:effectLst>
              </a:rPr>
              <a:t>What duties will we have while on board?</a:t>
            </a:r>
          </a:p>
          <a:p>
            <a:r>
              <a:rPr lang="en-US" sz="2400" dirty="0">
                <a:solidFill>
                  <a:schemeClr val="bg1"/>
                </a:solidFill>
                <a:effectLst>
                  <a:outerShdw blurRad="38100" dist="38100" dir="2700000" algn="tl">
                    <a:srgbClr val="000000">
                      <a:alpha val="43137"/>
                    </a:srgbClr>
                  </a:outerShdw>
                </a:effectLst>
              </a:rPr>
              <a:t>     Preparing meals, cleaning the boat, raising and lowering sails,  anchor watch and </a:t>
            </a:r>
          </a:p>
          <a:p>
            <a:r>
              <a:rPr lang="en-US" sz="2400" dirty="0">
                <a:solidFill>
                  <a:schemeClr val="bg1"/>
                </a:solidFill>
                <a:effectLst>
                  <a:outerShdw blurRad="38100" dist="38100" dir="2700000" algn="tl">
                    <a:srgbClr val="000000">
                      <a:alpha val="43137"/>
                    </a:srgbClr>
                  </a:outerShdw>
                </a:effectLst>
              </a:rPr>
              <a:t>     other duties assigned by the captain.</a:t>
            </a:r>
          </a:p>
          <a:p>
            <a:endParaRPr lang="en-US" sz="2400" dirty="0">
              <a:solidFill>
                <a:schemeClr val="bg1"/>
              </a:solidFill>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62" y="53429"/>
            <a:ext cx="3393022" cy="1202190"/>
          </a:xfrm>
          <a:prstGeom prst="rect">
            <a:avLst/>
          </a:prstGeom>
        </p:spPr>
      </p:pic>
    </p:spTree>
    <p:extLst>
      <p:ext uri="{BB962C8B-B14F-4D97-AF65-F5344CB8AC3E}">
        <p14:creationId xmlns:p14="http://schemas.microsoft.com/office/powerpoint/2010/main" val="2223415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48079"/>
          </a:xfrm>
        </p:spPr>
      </p:pic>
      <p:sp>
        <p:nvSpPr>
          <p:cNvPr id="3" name="TextBox 2"/>
          <p:cNvSpPr txBox="1"/>
          <p:nvPr/>
        </p:nvSpPr>
        <p:spPr>
          <a:xfrm>
            <a:off x="5109640" y="777329"/>
            <a:ext cx="1443280" cy="769441"/>
          </a:xfrm>
          <a:prstGeom prst="rect">
            <a:avLst/>
          </a:prstGeom>
          <a:noFill/>
        </p:spPr>
        <p:txBody>
          <a:bodyPr wrap="none" rtlCol="0">
            <a:spAutoFit/>
          </a:bodyPr>
          <a:lstStyle/>
          <a:p>
            <a:r>
              <a:rPr lang="en-US" sz="4400" dirty="0">
                <a:solidFill>
                  <a:schemeClr val="bg1"/>
                </a:solidFill>
              </a:rPr>
              <a:t>FAQ’s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79733" cy="11620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66"/>
            <a:ext cx="12191999" cy="6864643"/>
          </a:xfrm>
          <a:prstGeom prst="rect">
            <a:avLst/>
          </a:prstGeom>
        </p:spPr>
      </p:pic>
      <p:sp>
        <p:nvSpPr>
          <p:cNvPr id="7" name="TextBox 6"/>
          <p:cNvSpPr txBox="1"/>
          <p:nvPr/>
        </p:nvSpPr>
        <p:spPr>
          <a:xfrm>
            <a:off x="380952" y="1419122"/>
            <a:ext cx="11539702" cy="4708981"/>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rPr>
              <a:t>Recommendations on What to Bring</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1 Long sleeve shirt                                                            • Water bottle</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1 Short sleeve shirt                                                           • 1 Sleeping cover</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Wide brimmed hat                                                           • Lightweight sleeping pad</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Polarized sunglasses                                                         • 2 towels</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Biodegradable sunscreen                                                • Dive watch</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2 pair of shorts (1 swim trunks, 1 regular)                   • Toiletry kit</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Light pants                                                                          • Flashlight</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3 Pairs of socks (1 being neoprene swim socks)         • Camera</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2 Pairs of shoes (1 athletic, 1 sandals)                          • Insect repellent</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Light rain jacket                                                                 • Dive logbook and certification card</a:t>
            </a:r>
          </a:p>
          <a:p>
            <a:pPr marL="342900" indent="-3429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Spending money ($100-$150)</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62" y="53429"/>
            <a:ext cx="3393022" cy="1202190"/>
          </a:xfrm>
          <a:prstGeom prst="rect">
            <a:avLst/>
          </a:prstGeom>
        </p:spPr>
      </p:pic>
    </p:spTree>
    <p:extLst>
      <p:ext uri="{BB962C8B-B14F-4D97-AF65-F5344CB8AC3E}">
        <p14:creationId xmlns:p14="http://schemas.microsoft.com/office/powerpoint/2010/main" val="4124241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
            <a:ext cx="12192000" cy="6848079"/>
          </a:xfrm>
        </p:spPr>
      </p:pic>
      <p:sp>
        <p:nvSpPr>
          <p:cNvPr id="3" name="TextBox 2"/>
          <p:cNvSpPr txBox="1"/>
          <p:nvPr/>
        </p:nvSpPr>
        <p:spPr>
          <a:xfrm>
            <a:off x="5109640" y="777329"/>
            <a:ext cx="1443280" cy="769441"/>
          </a:xfrm>
          <a:prstGeom prst="rect">
            <a:avLst/>
          </a:prstGeom>
          <a:noFill/>
        </p:spPr>
        <p:txBody>
          <a:bodyPr wrap="none" rtlCol="0">
            <a:spAutoFit/>
          </a:bodyPr>
          <a:lstStyle/>
          <a:p>
            <a:r>
              <a:rPr lang="en-US" sz="4400" dirty="0">
                <a:solidFill>
                  <a:schemeClr val="bg1"/>
                </a:solidFill>
              </a:rPr>
              <a:t>FAQ’s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279733" cy="1162050"/>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66"/>
            <a:ext cx="12191999" cy="6864643"/>
          </a:xfrm>
          <a:prstGeom prst="rect">
            <a:avLst/>
          </a:prstGeom>
        </p:spPr>
      </p:pic>
      <p:sp>
        <p:nvSpPr>
          <p:cNvPr id="7" name="TextBox 6"/>
          <p:cNvSpPr txBox="1"/>
          <p:nvPr/>
        </p:nvSpPr>
        <p:spPr>
          <a:xfrm>
            <a:off x="514766" y="2032949"/>
            <a:ext cx="11539702" cy="3416320"/>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rPr>
              <a:t>What </a:t>
            </a:r>
            <a:r>
              <a:rPr lang="en-US" sz="3600" u="sng" dirty="0">
                <a:solidFill>
                  <a:schemeClr val="bg1"/>
                </a:solidFill>
                <a:effectLst>
                  <a:outerShdw blurRad="38100" dist="38100" dir="2700000" algn="tl">
                    <a:srgbClr val="000000">
                      <a:alpha val="43137"/>
                    </a:srgbClr>
                  </a:outerShdw>
                </a:effectLst>
              </a:rPr>
              <a:t>NOT</a:t>
            </a:r>
            <a:r>
              <a:rPr lang="en-US" sz="3600" dirty="0">
                <a:solidFill>
                  <a:schemeClr val="bg1"/>
                </a:solidFill>
                <a:effectLst>
                  <a:outerShdw blurRad="38100" dist="38100" dir="2700000" algn="tl">
                    <a:srgbClr val="000000">
                      <a:alpha val="43137"/>
                    </a:srgbClr>
                  </a:outerShdw>
                </a:effectLst>
              </a:rPr>
              <a:t> to Bring</a:t>
            </a:r>
          </a:p>
          <a:p>
            <a:endParaRPr lang="en-US" sz="3600" dirty="0">
              <a:solidFill>
                <a:schemeClr val="bg1"/>
              </a:solidFill>
              <a:effectLst>
                <a:outerShdw blurRad="38100" dist="38100" dir="2700000" algn="tl">
                  <a:srgbClr val="000000">
                    <a:alpha val="43137"/>
                  </a:srgbClr>
                </a:outerShdw>
              </a:effectLst>
            </a:endParaRPr>
          </a:p>
          <a:p>
            <a:pPr marL="571500" indent="-5715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Spear Guns                                                           • Personal music player</a:t>
            </a:r>
          </a:p>
          <a:p>
            <a:pPr marL="571500" indent="-5715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Firearms                                                                • Mess kits</a:t>
            </a:r>
          </a:p>
          <a:p>
            <a:pPr marL="571500" indent="-5715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Fireworks                                                              • Metal or aluminum water bottles</a:t>
            </a:r>
          </a:p>
          <a:p>
            <a:pPr marL="571500" indent="-5715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Skateboards                                                         • Unnecessary items</a:t>
            </a:r>
          </a:p>
          <a:p>
            <a:pPr marL="571500" indent="-5715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Aerosol sunscreen or bug spray                       • Hammock</a:t>
            </a:r>
          </a:p>
          <a:p>
            <a:pPr marL="571500" indent="-571500">
              <a:buFont typeface="Arial" panose="020B0604020202020204" pitchFamily="34" charset="0"/>
              <a:buChar char="•"/>
            </a:pPr>
            <a:r>
              <a:rPr lang="en-US" sz="2400" dirty="0">
                <a:solidFill>
                  <a:schemeClr val="bg1"/>
                </a:solidFill>
                <a:effectLst>
                  <a:outerShdw blurRad="38100" dist="38100" dir="2700000" algn="tl">
                    <a:srgbClr val="000000">
                      <a:alpha val="43137"/>
                    </a:srgbClr>
                  </a:outerShdw>
                </a:effectLst>
              </a:rPr>
              <a:t>Deck shoes</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62" y="53429"/>
            <a:ext cx="3393022" cy="1202190"/>
          </a:xfrm>
          <a:prstGeom prst="rect">
            <a:avLst/>
          </a:prstGeom>
        </p:spPr>
      </p:pic>
    </p:spTree>
    <p:extLst>
      <p:ext uri="{BB962C8B-B14F-4D97-AF65-F5344CB8AC3E}">
        <p14:creationId xmlns:p14="http://schemas.microsoft.com/office/powerpoint/2010/main" val="351816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936157" y="1164674"/>
            <a:ext cx="3644396" cy="769441"/>
          </a:xfrm>
          <a:prstGeom prst="rect">
            <a:avLst/>
          </a:prstGeom>
          <a:noFill/>
        </p:spPr>
        <p:txBody>
          <a:bodyPr wrap="none" rtlCol="0">
            <a:spAutoFit/>
          </a:bodyPr>
          <a:lstStyle/>
          <a:p>
            <a:r>
              <a:rPr lang="en-US" sz="4400" dirty="0">
                <a:solidFill>
                  <a:schemeClr val="bg1"/>
                </a:solidFill>
              </a:rPr>
              <a:t>Contact Details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981325" cy="1056320"/>
          </a:xfrm>
          <a:prstGeom prst="rect">
            <a:avLst/>
          </a:prstGeom>
        </p:spPr>
      </p:pic>
      <p:sp>
        <p:nvSpPr>
          <p:cNvPr id="7" name="TextBox 6"/>
          <p:cNvSpPr txBox="1"/>
          <p:nvPr/>
        </p:nvSpPr>
        <p:spPr>
          <a:xfrm>
            <a:off x="2548971" y="2042468"/>
            <a:ext cx="7600799" cy="4524315"/>
          </a:xfrm>
          <a:prstGeom prst="rect">
            <a:avLst/>
          </a:prstGeom>
          <a:noFill/>
        </p:spPr>
        <p:txBody>
          <a:bodyPr wrap="none" rtlCol="0">
            <a:spAutoFit/>
          </a:bodyPr>
          <a:lstStyle/>
          <a:p>
            <a:r>
              <a:rPr lang="en-US" sz="2400" dirty="0">
                <a:solidFill>
                  <a:schemeClr val="bg1"/>
                </a:solidFill>
                <a:effectLst>
                  <a:outerShdw blurRad="38100" dist="38100" dir="2700000" algn="tl">
                    <a:srgbClr val="000000">
                      <a:alpha val="43137"/>
                    </a:srgbClr>
                  </a:outerShdw>
                </a:effectLst>
              </a:rPr>
              <a:t>Florida Sea Base Main phone  305-664-4173</a:t>
            </a:r>
          </a:p>
          <a:p>
            <a:endParaRPr lang="en-US" sz="2400" dirty="0">
              <a:solidFill>
                <a:schemeClr val="bg1"/>
              </a:solidFill>
              <a:effectLst>
                <a:outerShdw blurRad="38100" dist="38100" dir="2700000" algn="tl">
                  <a:srgbClr val="000000">
                    <a:alpha val="43137"/>
                  </a:srgbClr>
                </a:outerShdw>
              </a:effectLst>
            </a:endParaRPr>
          </a:p>
          <a:p>
            <a:r>
              <a:rPr lang="en-US" sz="2400" dirty="0">
                <a:solidFill>
                  <a:schemeClr val="bg1"/>
                </a:solidFill>
                <a:effectLst>
                  <a:outerShdw blurRad="38100" dist="38100" dir="2700000" algn="tl">
                    <a:srgbClr val="000000">
                      <a:alpha val="43137"/>
                    </a:srgbClr>
                  </a:outerShdw>
                </a:effectLst>
              </a:rPr>
              <a:t>FAX 305-664-2039</a:t>
            </a:r>
          </a:p>
          <a:p>
            <a:endParaRPr lang="en-US" sz="2400" dirty="0">
              <a:solidFill>
                <a:schemeClr val="bg1"/>
              </a:solidFill>
              <a:effectLst>
                <a:outerShdw blurRad="38100" dist="38100" dir="2700000" algn="tl">
                  <a:srgbClr val="000000">
                    <a:alpha val="43137"/>
                  </a:srgbClr>
                </a:outerShdw>
              </a:effectLst>
            </a:endParaRPr>
          </a:p>
          <a:p>
            <a:r>
              <a:rPr lang="en-US" sz="2400" dirty="0">
                <a:solidFill>
                  <a:schemeClr val="bg1"/>
                </a:solidFill>
                <a:effectLst>
                  <a:outerShdw blurRad="38100" dist="38100" dir="2700000" algn="tl">
                    <a:srgbClr val="000000">
                      <a:alpha val="43137"/>
                    </a:srgbClr>
                  </a:outerShdw>
                </a:effectLst>
              </a:rPr>
              <a:t>Scuba Director – Joe Angelo 305-394-5480</a:t>
            </a:r>
          </a:p>
          <a:p>
            <a:r>
              <a:rPr lang="en-US" sz="2400" dirty="0">
                <a:solidFill>
                  <a:schemeClr val="bg1"/>
                </a:solidFill>
                <a:effectLst>
                  <a:outerShdw blurRad="38100" dist="38100" dir="2700000" algn="tl">
                    <a:srgbClr val="000000">
                      <a:alpha val="43137"/>
                    </a:srgbClr>
                  </a:outerShdw>
                </a:effectLst>
              </a:rPr>
              <a:t>                              </a:t>
            </a:r>
            <a:r>
              <a:rPr lang="en-US" sz="2400" u="sng" dirty="0">
                <a:solidFill>
                  <a:schemeClr val="bg1"/>
                </a:solidFill>
                <a:effectLst>
                  <a:outerShdw blurRad="38100" dist="38100" dir="2700000" algn="tl">
                    <a:srgbClr val="000000">
                      <a:alpha val="43137"/>
                    </a:srgbClr>
                  </a:outerShdw>
                </a:effectLst>
              </a:rPr>
              <a:t>joe.angelo@scouting.org</a:t>
            </a:r>
          </a:p>
          <a:p>
            <a:r>
              <a:rPr lang="en-US" sz="2400" dirty="0">
                <a:solidFill>
                  <a:schemeClr val="bg1"/>
                </a:solidFill>
                <a:effectLst>
                  <a:outerShdw blurRad="38100" dist="38100" dir="2700000" algn="tl">
                    <a:srgbClr val="000000">
                      <a:alpha val="43137"/>
                    </a:srgbClr>
                  </a:outerShdw>
                </a:effectLst>
              </a:rPr>
              <a:t>Program Office Manager-Lindsey Smith 305-664-5627</a:t>
            </a:r>
          </a:p>
          <a:p>
            <a:r>
              <a:rPr lang="en-US" sz="2400" dirty="0">
                <a:solidFill>
                  <a:schemeClr val="bg1"/>
                </a:solidFill>
                <a:effectLst>
                  <a:outerShdw blurRad="38100" dist="38100" dir="2700000" algn="tl">
                    <a:srgbClr val="000000">
                      <a:alpha val="43137"/>
                    </a:srgbClr>
                  </a:outerShdw>
                </a:effectLst>
              </a:rPr>
              <a:t>                              </a:t>
            </a:r>
            <a:r>
              <a:rPr lang="en-US" sz="2400" u="sng" dirty="0">
                <a:solidFill>
                  <a:schemeClr val="bg1"/>
                </a:solidFill>
                <a:effectLst>
                  <a:outerShdw blurRad="38100" dist="38100" dir="2700000" algn="tl">
                    <a:srgbClr val="000000">
                      <a:alpha val="43137"/>
                    </a:srgbClr>
                  </a:outerShdw>
                </a:effectLst>
              </a:rPr>
              <a:t>lindsey.smith@scouting.org</a:t>
            </a:r>
          </a:p>
          <a:p>
            <a:r>
              <a:rPr lang="en-US" sz="2400" dirty="0">
                <a:solidFill>
                  <a:schemeClr val="bg1"/>
                </a:solidFill>
                <a:effectLst>
                  <a:outerShdw blurRad="38100" dist="38100" dir="2700000" algn="tl">
                    <a:srgbClr val="000000">
                      <a:alpha val="43137"/>
                    </a:srgbClr>
                  </a:outerShdw>
                </a:effectLst>
              </a:rPr>
              <a:t>Registration Information – Nancy Wells  305-664-5616</a:t>
            </a:r>
          </a:p>
          <a:p>
            <a:r>
              <a:rPr lang="en-US" sz="2400" dirty="0">
                <a:solidFill>
                  <a:schemeClr val="bg1"/>
                </a:solidFill>
                <a:effectLst>
                  <a:outerShdw blurRad="38100" dist="38100" dir="2700000" algn="tl">
                    <a:srgbClr val="000000">
                      <a:alpha val="43137"/>
                    </a:srgbClr>
                  </a:outerShdw>
                </a:effectLst>
              </a:rPr>
              <a:t>                              </a:t>
            </a:r>
            <a:r>
              <a:rPr lang="en-US" sz="2400" u="sng" dirty="0">
                <a:solidFill>
                  <a:schemeClr val="bg1"/>
                </a:solidFill>
                <a:effectLst>
                  <a:outerShdw blurRad="38100" dist="38100" dir="2700000" algn="tl">
                    <a:srgbClr val="000000">
                      <a:alpha val="43137"/>
                    </a:srgbClr>
                  </a:outerShdw>
                </a:effectLst>
              </a:rPr>
              <a:t>nancy.wells@scouting.org</a:t>
            </a:r>
          </a:p>
          <a:p>
            <a:r>
              <a:rPr lang="en-US" sz="2400" dirty="0">
                <a:solidFill>
                  <a:schemeClr val="bg1"/>
                </a:solidFill>
                <a:effectLst>
                  <a:outerShdw blurRad="38100" dist="38100" dir="2700000" algn="tl">
                    <a:srgbClr val="000000">
                      <a:alpha val="43137"/>
                    </a:srgbClr>
                  </a:outerShdw>
                </a:effectLst>
              </a:rPr>
              <a:t>Director of Program Operations – Tim Stanfill 305-664-5614</a:t>
            </a:r>
          </a:p>
          <a:p>
            <a:r>
              <a:rPr lang="en-US" sz="2400" dirty="0">
                <a:solidFill>
                  <a:schemeClr val="bg1"/>
                </a:solidFill>
                <a:effectLst>
                  <a:outerShdw blurRad="38100" dist="38100" dir="2700000" algn="tl">
                    <a:srgbClr val="000000">
                      <a:alpha val="43137"/>
                    </a:srgbClr>
                  </a:outerShdw>
                </a:effectLst>
              </a:rPr>
              <a:t>                               </a:t>
            </a:r>
            <a:r>
              <a:rPr lang="en-US" sz="2400" u="sng" dirty="0">
                <a:solidFill>
                  <a:schemeClr val="bg1"/>
                </a:solidFill>
                <a:effectLst>
                  <a:outerShdw blurRad="38100" dist="38100" dir="2700000" algn="tl">
                    <a:srgbClr val="000000">
                      <a:alpha val="43137"/>
                    </a:srgbClr>
                  </a:outerShdw>
                </a:effectLst>
              </a:rPr>
              <a:t>tim.Stanfill@scouting.org</a:t>
            </a:r>
            <a:endParaRPr lang="en-US" sz="2400" u="sng" dirty="0"/>
          </a:p>
        </p:txBody>
      </p:sp>
    </p:spTree>
    <p:extLst>
      <p:ext uri="{BB962C8B-B14F-4D97-AF65-F5344CB8AC3E}">
        <p14:creationId xmlns:p14="http://schemas.microsoft.com/office/powerpoint/2010/main" val="576248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320399" y="555383"/>
            <a:ext cx="6947543" cy="4278094"/>
          </a:xfrm>
          <a:prstGeom prst="rect">
            <a:avLst/>
          </a:prstGeom>
          <a:noFill/>
        </p:spPr>
        <p:txBody>
          <a:bodyPr wrap="none" rtlCol="0">
            <a:spAutoFit/>
          </a:bodyPr>
          <a:lstStyle/>
          <a:p>
            <a:r>
              <a:rPr lang="en-US" sz="4800" dirty="0">
                <a:solidFill>
                  <a:schemeClr val="bg1"/>
                </a:solidFill>
              </a:rPr>
              <a:t>Arrival and Registration</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Arrival Time is between 1 and 3 PM</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Check in and review documents</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Meet your Professional Sea Base </a:t>
            </a:r>
            <a:r>
              <a:rPr lang="en-US" sz="2800" dirty="0" err="1">
                <a:solidFill>
                  <a:schemeClr val="bg1"/>
                </a:solidFill>
                <a:effectLst>
                  <a:outerShdw blurRad="38100" dist="38100" dir="2700000" algn="tl">
                    <a:srgbClr val="000000">
                      <a:alpha val="43137"/>
                    </a:srgbClr>
                  </a:outerShdw>
                </a:effectLst>
              </a:rPr>
              <a:t>Divemaster</a:t>
            </a:r>
            <a:endParaRPr lang="en-US" sz="2800" dirty="0">
              <a:solidFill>
                <a:schemeClr val="bg1"/>
              </a:solidFill>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Check into Scuba Dorms</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Crew Photos taken</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Issue Equipment</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Scuba Review</a:t>
            </a:r>
          </a:p>
          <a:p>
            <a:pPr marL="285750" indent="-285750">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rPr>
              <a:t>Swim Review</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56" y="166688"/>
            <a:ext cx="2887782" cy="102317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4171" y="3572312"/>
            <a:ext cx="4003544" cy="3002658"/>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633" y="2051316"/>
            <a:ext cx="4029766" cy="302232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44221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944075" y="672207"/>
            <a:ext cx="2657779" cy="523220"/>
          </a:xfrm>
          <a:prstGeom prst="rect">
            <a:avLst/>
          </a:prstGeom>
          <a:noFill/>
        </p:spPr>
        <p:txBody>
          <a:bodyPr wrap="none" rtlCol="0">
            <a:spAutoFit/>
          </a:bodyPr>
          <a:lstStyle/>
          <a:p>
            <a:r>
              <a:rPr lang="en-US" sz="2800" dirty="0">
                <a:solidFill>
                  <a:schemeClr val="bg1"/>
                </a:solidFill>
              </a:rPr>
              <a:t>Weekly Schedule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88" y="242888"/>
            <a:ext cx="3094038" cy="1096256"/>
          </a:xfrm>
          <a:prstGeom prst="rect">
            <a:avLst/>
          </a:prstGeom>
        </p:spPr>
      </p:pic>
      <p:sp>
        <p:nvSpPr>
          <p:cNvPr id="8" name="TextBox 7"/>
          <p:cNvSpPr txBox="1"/>
          <p:nvPr/>
        </p:nvSpPr>
        <p:spPr>
          <a:xfrm>
            <a:off x="5053471" y="1481572"/>
            <a:ext cx="6913945" cy="4524315"/>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Arrival Day  Registration, swim test and scuba skills review</a:t>
            </a:r>
          </a:p>
          <a:p>
            <a:r>
              <a:rPr lang="en-US" b="1" dirty="0">
                <a:solidFill>
                  <a:schemeClr val="bg1"/>
                </a:solidFill>
                <a:effectLst>
                  <a:outerShdw blurRad="38100" dist="38100" dir="2700000" algn="tl">
                    <a:srgbClr val="000000">
                      <a:alpha val="43137"/>
                    </a:srgbClr>
                  </a:outerShdw>
                </a:effectLst>
              </a:rPr>
              <a:t>                      Orientation</a:t>
            </a:r>
          </a:p>
          <a:p>
            <a:endParaRPr lang="en-US" b="1" dirty="0">
              <a:solidFill>
                <a:schemeClr val="bg1"/>
              </a:solidFill>
              <a:effectLst>
                <a:outerShdw blurRad="38100" dist="38100" dir="2700000" algn="tl">
                  <a:srgbClr val="000000">
                    <a:alpha val="43137"/>
                  </a:srgbClr>
                </a:outerShdw>
              </a:effectLst>
            </a:endParaRPr>
          </a:p>
          <a:p>
            <a:r>
              <a:rPr lang="en-US" b="1" dirty="0">
                <a:solidFill>
                  <a:schemeClr val="bg1"/>
                </a:solidFill>
                <a:effectLst>
                  <a:outerShdw blurRad="38100" dist="38100" dir="2700000" algn="tl">
                    <a:srgbClr val="000000">
                      <a:alpha val="43137"/>
                    </a:srgbClr>
                  </a:outerShdw>
                </a:effectLst>
              </a:rPr>
              <a:t>Day Two       Scuba Review make up/</a:t>
            </a:r>
          </a:p>
          <a:p>
            <a:r>
              <a:rPr lang="en-US" b="1" dirty="0">
                <a:solidFill>
                  <a:schemeClr val="bg1"/>
                </a:solidFill>
                <a:effectLst>
                  <a:outerShdw blurRad="38100" dist="38100" dir="2700000" algn="tl">
                    <a:srgbClr val="000000">
                      <a:alpha val="43137"/>
                    </a:srgbClr>
                  </a:outerShdw>
                </a:effectLst>
              </a:rPr>
              <a:t>                      Pack all equipment for the boat</a:t>
            </a:r>
          </a:p>
          <a:p>
            <a:r>
              <a:rPr lang="en-US" b="1" dirty="0">
                <a:solidFill>
                  <a:schemeClr val="bg1"/>
                </a:solidFill>
                <a:effectLst>
                  <a:outerShdw blurRad="38100" dist="38100" dir="2700000" algn="tl">
                    <a:srgbClr val="000000">
                      <a:alpha val="43137"/>
                    </a:srgbClr>
                  </a:outerShdw>
                </a:effectLst>
              </a:rPr>
              <a:t>                      Provision boat</a:t>
            </a:r>
          </a:p>
          <a:p>
            <a:r>
              <a:rPr lang="en-US" b="1" dirty="0">
                <a:solidFill>
                  <a:schemeClr val="bg1"/>
                </a:solidFill>
                <a:effectLst>
                  <a:outerShdw blurRad="38100" dist="38100" dir="2700000" algn="tl">
                    <a:srgbClr val="000000">
                      <a:alpha val="43137"/>
                    </a:srgbClr>
                  </a:outerShdw>
                </a:effectLst>
              </a:rPr>
              <a:t>                      Depart Florida Sea Base for the boat</a:t>
            </a:r>
          </a:p>
          <a:p>
            <a:r>
              <a:rPr lang="en-US" b="1" dirty="0">
                <a:solidFill>
                  <a:schemeClr val="bg1"/>
                </a:solidFill>
                <a:effectLst>
                  <a:outerShdw blurRad="38100" dist="38100" dir="2700000" algn="tl">
                    <a:srgbClr val="000000">
                      <a:alpha val="43137"/>
                    </a:srgbClr>
                  </a:outerShdw>
                </a:effectLst>
              </a:rPr>
              <a:t>                      </a:t>
            </a:r>
          </a:p>
          <a:p>
            <a:r>
              <a:rPr lang="en-US" b="1" dirty="0">
                <a:solidFill>
                  <a:schemeClr val="bg1"/>
                </a:solidFill>
                <a:effectLst>
                  <a:outerShdw blurRad="38100" dist="38100" dir="2700000" algn="tl">
                    <a:srgbClr val="000000">
                      <a:alpha val="43137"/>
                    </a:srgbClr>
                  </a:outerShdw>
                </a:effectLst>
              </a:rPr>
              <a:t>Day Three -Six   Open Water Dives and snorkeling</a:t>
            </a:r>
          </a:p>
          <a:p>
            <a:r>
              <a:rPr lang="en-US" b="1" dirty="0">
                <a:solidFill>
                  <a:schemeClr val="bg1"/>
                </a:solidFill>
                <a:effectLst>
                  <a:outerShdw blurRad="38100" dist="38100" dir="2700000" algn="tl">
                    <a:srgbClr val="000000">
                      <a:alpha val="43137"/>
                    </a:srgbClr>
                  </a:outerShdw>
                </a:effectLst>
              </a:rPr>
              <a:t>                      </a:t>
            </a:r>
          </a:p>
          <a:p>
            <a:r>
              <a:rPr lang="en-US" b="1" dirty="0">
                <a:solidFill>
                  <a:schemeClr val="bg1"/>
                </a:solidFill>
                <a:effectLst>
                  <a:outerShdw blurRad="38100" dist="38100" dir="2700000" algn="tl">
                    <a:srgbClr val="000000">
                      <a:alpha val="43137"/>
                    </a:srgbClr>
                  </a:outerShdw>
                </a:effectLst>
              </a:rPr>
              <a:t>Day Seven- Last dive, clean boat depart for Sea Base</a:t>
            </a:r>
          </a:p>
          <a:p>
            <a:r>
              <a:rPr lang="en-US" b="1" dirty="0">
                <a:solidFill>
                  <a:schemeClr val="bg1"/>
                </a:solidFill>
                <a:effectLst>
                  <a:outerShdw blurRad="38100" dist="38100" dir="2700000" algn="tl">
                    <a:srgbClr val="000000">
                      <a:alpha val="43137"/>
                    </a:srgbClr>
                  </a:outerShdw>
                </a:effectLst>
              </a:rPr>
              <a:t>                     Luau</a:t>
            </a:r>
          </a:p>
          <a:p>
            <a:endParaRPr lang="en-US" b="1" dirty="0">
              <a:solidFill>
                <a:schemeClr val="bg1"/>
              </a:solidFill>
              <a:effectLst>
                <a:outerShdw blurRad="38100" dist="38100" dir="2700000" algn="tl">
                  <a:srgbClr val="000000">
                    <a:alpha val="43137"/>
                  </a:srgbClr>
                </a:outerShdw>
              </a:effectLst>
            </a:endParaRPr>
          </a:p>
          <a:p>
            <a:r>
              <a:rPr lang="en-US" b="1" dirty="0">
                <a:solidFill>
                  <a:schemeClr val="bg1"/>
                </a:solidFill>
                <a:effectLst>
                  <a:outerShdw blurRad="38100" dist="38100" dir="2700000" algn="tl">
                    <a:srgbClr val="000000">
                      <a:alpha val="43137"/>
                    </a:srgbClr>
                  </a:outerShdw>
                </a:effectLst>
              </a:rPr>
              <a:t>Day Eight     Departure</a:t>
            </a:r>
          </a:p>
          <a:p>
            <a:endParaRPr lang="en-US" b="1" dirty="0">
              <a:solidFill>
                <a:schemeClr val="bg1"/>
              </a:solidFill>
              <a:effectLst>
                <a:outerShdw blurRad="38100" dist="38100" dir="2700000" algn="tl">
                  <a:srgbClr val="000000">
                    <a:alpha val="43137"/>
                  </a:srgbClr>
                </a:outerShdw>
              </a:effectLst>
            </a:endParaRPr>
          </a:p>
          <a:p>
            <a:r>
              <a:rPr lang="en-US" b="1" dirty="0">
                <a:solidFill>
                  <a:srgbClr val="FF0000"/>
                </a:solidFill>
                <a:effectLst>
                  <a:outerShdw blurRad="38100" dist="38100" dir="2700000" algn="tl">
                    <a:srgbClr val="000000">
                      <a:alpha val="43137"/>
                    </a:srgbClr>
                  </a:outerShdw>
                </a:effectLst>
              </a:rPr>
              <a:t>                              Schedule is weather dependent</a:t>
            </a:r>
            <a:endParaRPr lang="en-US" b="1" dirty="0">
              <a:solidFill>
                <a:schemeClr val="bg1"/>
              </a:solidFill>
              <a:effectLst>
                <a:outerShdw blurRad="38100" dist="38100" dir="2700000" algn="tl">
                  <a:srgbClr val="000000">
                    <a:alpha val="43137"/>
                  </a:srgbClr>
                </a:outerShdw>
              </a:effectLst>
            </a:endParaRPr>
          </a:p>
        </p:txBody>
      </p:sp>
      <p:pic>
        <p:nvPicPr>
          <p:cNvPr id="10" name="Picture 2" descr="https://fbcdn-sphotos-c-a.akamaihd.net/hphotos-ak-xpa1/v/t1.0-9/10620782_704851106256718_3900946669357289407_n.jpg?oh=1d48da4682ccbb635eb0bf5fd40fab0f&amp;oe=55A7DC06&amp;__gda__=1434400958_00e90ec84e0878fd02f6839738d2ad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870" y="2352015"/>
            <a:ext cx="4388004" cy="3291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874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525438" y="1571596"/>
            <a:ext cx="7376571" cy="2739211"/>
          </a:xfrm>
          <a:prstGeom prst="rect">
            <a:avLst/>
          </a:prstGeom>
          <a:noFill/>
        </p:spPr>
        <p:txBody>
          <a:bodyPr wrap="none" rtlCol="0">
            <a:spAutoFit/>
          </a:bodyPr>
          <a:lstStyle/>
          <a:p>
            <a:r>
              <a:rPr lang="en-US" sz="2800" dirty="0">
                <a:solidFill>
                  <a:schemeClr val="bg1"/>
                </a:solidFill>
              </a:rPr>
              <a:t>Skills and Explorations Your Crew Will Accomplish</a:t>
            </a:r>
          </a:p>
          <a:p>
            <a:endParaRPr lang="en-US" dirty="0"/>
          </a:p>
          <a:p>
            <a:r>
              <a:rPr lang="en-US" dirty="0">
                <a:solidFill>
                  <a:schemeClr val="bg1"/>
                </a:solidFill>
                <a:effectLst>
                  <a:outerShdw blurRad="38100" dist="38100" dir="2700000" algn="tl">
                    <a:srgbClr val="000000">
                      <a:alpha val="43137"/>
                    </a:srgbClr>
                  </a:outerShdw>
                </a:effectLst>
              </a:rPr>
              <a:t>Compass Navigation Skills                                     Fish Counts </a:t>
            </a:r>
          </a:p>
          <a:p>
            <a:endParaRPr lang="en-US" dirty="0">
              <a:solidFill>
                <a:schemeClr val="bg1"/>
              </a:solidFill>
              <a:effectLst>
                <a:outerShdw blurRad="38100" dist="38100" dir="2700000" algn="tl">
                  <a:srgbClr val="000000">
                    <a:alpha val="43137"/>
                  </a:srgbClr>
                </a:outerShdw>
              </a:effectLst>
            </a:endParaRPr>
          </a:p>
          <a:p>
            <a:r>
              <a:rPr lang="en-US" dirty="0">
                <a:solidFill>
                  <a:schemeClr val="bg1"/>
                </a:solidFill>
                <a:effectLst>
                  <a:outerShdw blurRad="38100" dist="38100" dir="2700000" algn="tl">
                    <a:srgbClr val="000000">
                      <a:alpha val="43137"/>
                    </a:srgbClr>
                  </a:outerShdw>
                </a:effectLst>
              </a:rPr>
              <a:t>Natural Navigation Skills                                       Coral Bleaching Identification</a:t>
            </a:r>
          </a:p>
          <a:p>
            <a:endParaRPr lang="en-US" dirty="0">
              <a:solidFill>
                <a:schemeClr val="bg1"/>
              </a:solidFill>
              <a:effectLst>
                <a:outerShdw blurRad="38100" dist="38100" dir="2700000" algn="tl">
                  <a:srgbClr val="000000">
                    <a:alpha val="43137"/>
                  </a:srgbClr>
                </a:outerShdw>
              </a:effectLst>
            </a:endParaRPr>
          </a:p>
          <a:p>
            <a:r>
              <a:rPr lang="en-US" dirty="0">
                <a:solidFill>
                  <a:schemeClr val="bg1"/>
                </a:solidFill>
                <a:effectLst>
                  <a:outerShdw blurRad="38100" dist="38100" dir="2700000" algn="tl">
                    <a:srgbClr val="000000">
                      <a:alpha val="43137"/>
                    </a:srgbClr>
                  </a:outerShdw>
                </a:effectLst>
              </a:rPr>
              <a:t>Advanced Buoyancy  Skills                                    Night Diving Skills</a:t>
            </a:r>
          </a:p>
          <a:p>
            <a:endParaRPr lang="en-US" dirty="0">
              <a:solidFill>
                <a:schemeClr val="bg1"/>
              </a:solidFill>
              <a:effectLst>
                <a:outerShdw blurRad="38100" dist="38100" dir="2700000" algn="tl">
                  <a:srgbClr val="000000">
                    <a:alpha val="43137"/>
                  </a:srgbClr>
                </a:outerShdw>
              </a:effectLst>
            </a:endParaRPr>
          </a:p>
          <a:p>
            <a:r>
              <a:rPr lang="en-US" dirty="0">
                <a:solidFill>
                  <a:schemeClr val="bg1"/>
                </a:solidFill>
                <a:effectLst>
                  <a:outerShdw blurRad="38100" dist="38100" dir="2700000" algn="tl">
                    <a:srgbClr val="000000">
                      <a:alpha val="43137"/>
                    </a:srgbClr>
                  </a:outerShdw>
                </a:effectLst>
              </a:rPr>
              <a:t>Reef Fish and Invertebrate Identification           Coral Identification</a:t>
            </a:r>
            <a:endParaRPr lang="en-US" sz="2800" dirty="0">
              <a:solidFill>
                <a:schemeClr val="bg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588"/>
            <a:ext cx="3224213" cy="114237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399" y="5153767"/>
            <a:ext cx="1618175" cy="1251389"/>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29" y="5055144"/>
            <a:ext cx="1492476" cy="1443159"/>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9120" y="5065907"/>
            <a:ext cx="1811109" cy="1339249"/>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81044" y="4943308"/>
            <a:ext cx="2145616" cy="14618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55507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140290" y="1549779"/>
            <a:ext cx="8857361" cy="2123658"/>
          </a:xfrm>
          <a:prstGeom prst="rect">
            <a:avLst/>
          </a:prstGeom>
          <a:noFill/>
        </p:spPr>
        <p:txBody>
          <a:bodyPr wrap="none" rtlCol="0">
            <a:spAutoFit/>
          </a:bodyPr>
          <a:lstStyle/>
          <a:p>
            <a:r>
              <a:rPr lang="en-US" sz="4800" dirty="0">
                <a:solidFill>
                  <a:schemeClr val="bg1"/>
                </a:solidFill>
              </a:rPr>
              <a:t>Certifications and Awards</a:t>
            </a:r>
          </a:p>
          <a:p>
            <a:pPr marL="285750" indent="-285750">
              <a:buFont typeface="Arial" panose="020B0604020202020204" pitchFamily="34" charset="0"/>
              <a:buChar char="•"/>
            </a:pPr>
            <a:r>
              <a:rPr lang="en-US" sz="2800" dirty="0">
                <a:solidFill>
                  <a:schemeClr val="bg1"/>
                </a:solidFill>
              </a:rPr>
              <a:t>PADI Project AWARE Coral Reef Conservation Certification</a:t>
            </a:r>
          </a:p>
          <a:p>
            <a:pPr marL="285750" indent="-285750">
              <a:buFont typeface="Arial" panose="020B0604020202020204" pitchFamily="34" charset="0"/>
              <a:buChar char="•"/>
            </a:pPr>
            <a:r>
              <a:rPr lang="en-US" sz="2800" dirty="0">
                <a:solidFill>
                  <a:schemeClr val="bg1"/>
                </a:solidFill>
              </a:rPr>
              <a:t>S.C.E.N.E.</a:t>
            </a:r>
          </a:p>
          <a:p>
            <a:pPr marL="285750" indent="-285750">
              <a:buFont typeface="Arial" panose="020B0604020202020204" pitchFamily="34" charset="0"/>
              <a:buChar char="•"/>
            </a:pPr>
            <a:r>
              <a:rPr lang="en-US" sz="2800" dirty="0">
                <a:solidFill>
                  <a:schemeClr val="bg1"/>
                </a:solidFill>
              </a:rPr>
              <a:t>Duty to God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8588"/>
            <a:ext cx="3224213" cy="1142378"/>
          </a:xfrm>
          <a:prstGeom prst="rect">
            <a:avLst/>
          </a:prstGeom>
        </p:spPr>
      </p:pic>
      <p:pic>
        <p:nvPicPr>
          <p:cNvPr id="10" name="Picture 2" descr="https://fbcdn-sphotos-b-a.akamaihd.net/hphotos-ak-xpf1/v/t1.0-9/10622922_706853479389814_2609800318289889143_n.jpg?oh=45ed7d930f3b44d7e5f9af747cb9325d&amp;oe=55AFAD9D&amp;__gda__=1438300151_daa76dfb3d08f7a912c33d66cb91b1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4974" y="3001900"/>
            <a:ext cx="4708525" cy="353139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119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6900888" y="1080279"/>
            <a:ext cx="1007007" cy="523220"/>
          </a:xfrm>
          <a:prstGeom prst="rect">
            <a:avLst/>
          </a:prstGeom>
          <a:noFill/>
        </p:spPr>
        <p:txBody>
          <a:bodyPr wrap="none" rtlCol="0">
            <a:spAutoFit/>
          </a:bodyPr>
          <a:lstStyle/>
          <a:p>
            <a:r>
              <a:rPr lang="en-US" sz="2800" dirty="0">
                <a:solidFill>
                  <a:schemeClr val="bg1"/>
                </a:solidFill>
              </a:rPr>
              <a:t>Dorm</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7" y="127000"/>
            <a:ext cx="2944813" cy="1043384"/>
          </a:xfrm>
          <a:prstGeom prst="rect">
            <a:avLst/>
          </a:prstGeom>
        </p:spPr>
      </p:pic>
      <p:sp>
        <p:nvSpPr>
          <p:cNvPr id="6" name="TextBox 5"/>
          <p:cNvSpPr txBox="1"/>
          <p:nvPr/>
        </p:nvSpPr>
        <p:spPr>
          <a:xfrm>
            <a:off x="5031216" y="1603499"/>
            <a:ext cx="6655262" cy="1200329"/>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rPr>
              <a:t>Dorms are provided for you first and last night of your adventure</a:t>
            </a:r>
          </a:p>
          <a:p>
            <a:pPr marL="285750" indent="-285750">
              <a:buFont typeface="Arial" panose="020B0604020202020204" pitchFamily="34" charset="0"/>
              <a:buChar char="•"/>
            </a:pPr>
            <a:r>
              <a:rPr lang="en-US" dirty="0">
                <a:solidFill>
                  <a:schemeClr val="bg1"/>
                </a:solidFill>
              </a:rPr>
              <a:t>Please bring your own bedding, mattresses are provided</a:t>
            </a:r>
          </a:p>
          <a:p>
            <a:pPr marL="285750" indent="-285750">
              <a:buFont typeface="Arial" panose="020B0604020202020204" pitchFamily="34" charset="0"/>
              <a:buChar char="•"/>
            </a:pPr>
            <a:r>
              <a:rPr lang="en-US" dirty="0">
                <a:solidFill>
                  <a:schemeClr val="bg1"/>
                </a:solidFill>
              </a:rPr>
              <a:t>Separate dorm rooms for women</a:t>
            </a:r>
          </a:p>
          <a:p>
            <a:pPr marL="285750" indent="-285750">
              <a:buFont typeface="Arial" panose="020B0604020202020204" pitchFamily="34" charset="0"/>
              <a:buChar char="•"/>
            </a:pPr>
            <a:r>
              <a:rPr lang="en-US" dirty="0">
                <a:solidFill>
                  <a:schemeClr val="bg1"/>
                </a:solidFill>
              </a:rPr>
              <a:t>All rooms are air conditioned</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7655" y="3033863"/>
            <a:ext cx="4891315" cy="3668486"/>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69025" y="3544747"/>
            <a:ext cx="4165600" cy="3124200"/>
          </a:xfrm>
          <a:prstGeom prst="rect">
            <a:avLst/>
          </a:prstGeom>
          <a:ln>
            <a:noFill/>
          </a:ln>
          <a:effectLst>
            <a:outerShdw blurRad="190500" algn="tl" rotWithShape="0">
              <a:srgbClr val="000000">
                <a:alpha val="70000"/>
              </a:srgbClr>
            </a:outerShdw>
          </a:effectLst>
        </p:spPr>
      </p:pic>
      <p:pic>
        <p:nvPicPr>
          <p:cNvPr id="10" name="Picture 4" descr="https://nebula.wsimg.com/bb597564588c8efe36851888ff50043c?AccessKeyId=827F55E803B0F1B5AA56&amp;disposition=0&amp;alloworigi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772" y="1341889"/>
            <a:ext cx="4396912" cy="288040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470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170024" y="1262629"/>
            <a:ext cx="5602053" cy="1908215"/>
          </a:xfrm>
          <a:prstGeom prst="rect">
            <a:avLst/>
          </a:prstGeom>
          <a:noFill/>
          <a:effectLst>
            <a:glow rad="228600">
              <a:schemeClr val="accent4">
                <a:satMod val="175000"/>
                <a:alpha val="40000"/>
              </a:schemeClr>
            </a:glow>
          </a:effectLst>
        </p:spPr>
        <p:txBody>
          <a:bodyPr wrap="square" rtlCol="0">
            <a:spAutoFit/>
          </a:bodyPr>
          <a:lstStyle/>
          <a:p>
            <a:r>
              <a:rPr lang="en-US" sz="2800" dirty="0">
                <a:solidFill>
                  <a:schemeClr val="bg1"/>
                </a:solidFill>
              </a:rPr>
              <a:t>Galley</a:t>
            </a:r>
          </a:p>
          <a:p>
            <a:pPr marL="285750" indent="-285750">
              <a:buFont typeface="Arial" panose="020B0604020202020204" pitchFamily="34" charset="0"/>
              <a:buChar char="•"/>
            </a:pPr>
            <a:r>
              <a:rPr lang="en-US" dirty="0">
                <a:solidFill>
                  <a:schemeClr val="bg1"/>
                </a:solidFill>
              </a:rPr>
              <a:t>First and last day meals served at the galley</a:t>
            </a:r>
          </a:p>
          <a:p>
            <a:pPr marL="285750" indent="-285750">
              <a:buFont typeface="Arial" panose="020B0604020202020204" pitchFamily="34" charset="0"/>
              <a:buChar char="•"/>
            </a:pPr>
            <a:r>
              <a:rPr lang="en-US" dirty="0">
                <a:solidFill>
                  <a:schemeClr val="bg1"/>
                </a:solidFill>
              </a:rPr>
              <a:t>All other meals prepared by you while on the boat</a:t>
            </a:r>
          </a:p>
          <a:p>
            <a:pPr marL="285750" indent="-285750">
              <a:buFont typeface="Arial" panose="020B0604020202020204" pitchFamily="34" charset="0"/>
              <a:buChar char="•"/>
            </a:pPr>
            <a:r>
              <a:rPr lang="en-US" dirty="0">
                <a:solidFill>
                  <a:schemeClr val="bg1"/>
                </a:solidFill>
              </a:rPr>
              <a:t>Those with special food needs please </a:t>
            </a:r>
          </a:p>
          <a:p>
            <a:r>
              <a:rPr lang="en-US" dirty="0">
                <a:solidFill>
                  <a:schemeClr val="bg1"/>
                </a:solidFill>
              </a:rPr>
              <a:t>      contact us prior to your arrival </a:t>
            </a:r>
          </a:p>
          <a:p>
            <a:r>
              <a:rPr lang="en-US" dirty="0">
                <a:solidFill>
                  <a:schemeClr val="bg1"/>
                </a:solidFill>
              </a:rPr>
              <a:t>      </a:t>
            </a:r>
            <a:r>
              <a:rPr lang="en-US" b="1" u="sng" dirty="0">
                <a:solidFill>
                  <a:schemeClr val="bg1"/>
                </a:solidFill>
                <a:effectLst>
                  <a:outerShdw blurRad="38100" dist="38100" dir="2700000" algn="tl">
                    <a:srgbClr val="000000">
                      <a:alpha val="43137"/>
                    </a:srgbClr>
                  </a:outerShdw>
                </a:effectLst>
                <a:hlinkClick r:id="rId3"/>
              </a:rPr>
              <a:t>FSB.Galley@scouting.org</a:t>
            </a:r>
            <a:endParaRPr lang="en-US" dirty="0">
              <a:solidFill>
                <a:schemeClr val="bg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587" y="127000"/>
            <a:ext cx="3205163" cy="1135629"/>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50359" y="3424038"/>
            <a:ext cx="2276814" cy="3035752"/>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92441" y="3918857"/>
            <a:ext cx="3723853" cy="2792890"/>
          </a:xfrm>
          <a:prstGeom prst="rect">
            <a:avLst/>
          </a:prstGeom>
          <a:ln>
            <a:noFill/>
          </a:ln>
          <a:effectLst>
            <a:outerShdw blurRad="190500" algn="tl" rotWithShape="0">
              <a:srgbClr val="000000">
                <a:alpha val="70000"/>
              </a:srgbClr>
            </a:outerShdw>
          </a:effectLst>
        </p:spPr>
      </p:pic>
      <p:sp>
        <p:nvSpPr>
          <p:cNvPr id="10" name="Rectangle 9"/>
          <p:cNvSpPr/>
          <p:nvPr/>
        </p:nvSpPr>
        <p:spPr>
          <a:xfrm>
            <a:off x="8727082" y="3773635"/>
            <a:ext cx="3464918" cy="2462213"/>
          </a:xfrm>
          <a:prstGeom prst="rect">
            <a:avLst/>
          </a:prstGeom>
        </p:spPr>
        <p:txBody>
          <a:bodyPr wrap="square">
            <a:spAutoFit/>
          </a:bodyPr>
          <a:lstStyle/>
          <a:p>
            <a:r>
              <a:rPr lang="en-US" sz="2800" b="1" dirty="0">
                <a:solidFill>
                  <a:schemeClr val="bg1"/>
                </a:solidFill>
                <a:effectLst>
                  <a:outerShdw blurRad="38100" dist="38100" dir="2700000" algn="tl">
                    <a:srgbClr val="000000">
                      <a:alpha val="43137"/>
                    </a:srgbClr>
                  </a:outerShdw>
                </a:effectLst>
              </a:rPr>
              <a:t>Sea Base Blessing</a:t>
            </a:r>
          </a:p>
          <a:p>
            <a:r>
              <a:rPr lang="en-US" i="1" dirty="0">
                <a:solidFill>
                  <a:schemeClr val="bg1"/>
                </a:solidFill>
                <a:effectLst>
                  <a:outerShdw blurRad="38100" dist="38100" dir="2700000" algn="tl">
                    <a:srgbClr val="000000">
                      <a:alpha val="43137"/>
                    </a:srgbClr>
                  </a:outerShdw>
                </a:effectLst>
              </a:rPr>
              <a:t>Bless the creatures of the Sea</a:t>
            </a:r>
            <a:br>
              <a:rPr lang="en-US" i="1" dirty="0">
                <a:solidFill>
                  <a:schemeClr val="bg1"/>
                </a:solidFill>
                <a:effectLst>
                  <a:outerShdw blurRad="38100" dist="38100" dir="2700000" algn="tl">
                    <a:srgbClr val="000000">
                      <a:alpha val="43137"/>
                    </a:srgbClr>
                  </a:outerShdw>
                </a:effectLst>
              </a:rPr>
            </a:br>
            <a:r>
              <a:rPr lang="en-US" i="1" dirty="0">
                <a:solidFill>
                  <a:schemeClr val="bg1"/>
                </a:solidFill>
                <a:effectLst>
                  <a:outerShdw blurRad="38100" dist="38100" dir="2700000" algn="tl">
                    <a:srgbClr val="000000">
                      <a:alpha val="43137"/>
                    </a:srgbClr>
                  </a:outerShdw>
                </a:effectLst>
              </a:rPr>
              <a:t>Bless this person I call me </a:t>
            </a:r>
            <a:br>
              <a:rPr lang="en-US" i="1" dirty="0">
                <a:solidFill>
                  <a:schemeClr val="bg1"/>
                </a:solidFill>
                <a:effectLst>
                  <a:outerShdw blurRad="38100" dist="38100" dir="2700000" algn="tl">
                    <a:srgbClr val="000000">
                      <a:alpha val="43137"/>
                    </a:srgbClr>
                  </a:outerShdw>
                </a:effectLst>
              </a:rPr>
            </a:br>
            <a:r>
              <a:rPr lang="en-US" i="1" dirty="0">
                <a:solidFill>
                  <a:schemeClr val="bg1"/>
                </a:solidFill>
                <a:effectLst>
                  <a:outerShdw blurRad="38100" dist="38100" dir="2700000" algn="tl">
                    <a:srgbClr val="000000">
                      <a:alpha val="43137"/>
                    </a:srgbClr>
                  </a:outerShdw>
                </a:effectLst>
              </a:rPr>
              <a:t>Bless the Keys you made so grand </a:t>
            </a:r>
            <a:br>
              <a:rPr lang="en-US" i="1" dirty="0">
                <a:solidFill>
                  <a:schemeClr val="bg1"/>
                </a:solidFill>
                <a:effectLst>
                  <a:outerShdw blurRad="38100" dist="38100" dir="2700000" algn="tl">
                    <a:srgbClr val="000000">
                      <a:alpha val="43137"/>
                    </a:srgbClr>
                  </a:outerShdw>
                </a:effectLst>
              </a:rPr>
            </a:br>
            <a:r>
              <a:rPr lang="en-US" i="1" dirty="0">
                <a:solidFill>
                  <a:schemeClr val="bg1"/>
                </a:solidFill>
                <a:effectLst>
                  <a:outerShdw blurRad="38100" dist="38100" dir="2700000" algn="tl">
                    <a:srgbClr val="000000">
                      <a:alpha val="43137"/>
                    </a:srgbClr>
                  </a:outerShdw>
                </a:effectLst>
              </a:rPr>
              <a:t>Bless the sun that warms the land </a:t>
            </a:r>
            <a:br>
              <a:rPr lang="en-US" i="1" dirty="0">
                <a:solidFill>
                  <a:schemeClr val="bg1"/>
                </a:solidFill>
                <a:effectLst>
                  <a:outerShdw blurRad="38100" dist="38100" dir="2700000" algn="tl">
                    <a:srgbClr val="000000">
                      <a:alpha val="43137"/>
                    </a:srgbClr>
                  </a:outerShdw>
                </a:effectLst>
              </a:rPr>
            </a:br>
            <a:r>
              <a:rPr lang="en-US" i="1" dirty="0">
                <a:solidFill>
                  <a:schemeClr val="bg1"/>
                </a:solidFill>
                <a:effectLst>
                  <a:outerShdw blurRad="38100" dist="38100" dir="2700000" algn="tl">
                    <a:srgbClr val="000000">
                      <a:alpha val="43137"/>
                    </a:srgbClr>
                  </a:outerShdw>
                </a:effectLst>
              </a:rPr>
              <a:t>Bless the fellowship we feel</a:t>
            </a:r>
            <a:br>
              <a:rPr lang="en-US" i="1" dirty="0">
                <a:solidFill>
                  <a:schemeClr val="bg1"/>
                </a:solidFill>
                <a:effectLst>
                  <a:outerShdw blurRad="38100" dist="38100" dir="2700000" algn="tl">
                    <a:srgbClr val="000000">
                      <a:alpha val="43137"/>
                    </a:srgbClr>
                  </a:outerShdw>
                </a:effectLst>
              </a:rPr>
            </a:br>
            <a:r>
              <a:rPr lang="en-US" i="1" dirty="0">
                <a:solidFill>
                  <a:schemeClr val="bg1"/>
                </a:solidFill>
                <a:effectLst>
                  <a:outerShdw blurRad="38100" dist="38100" dir="2700000" algn="tl">
                    <a:srgbClr val="000000">
                      <a:alpha val="43137"/>
                    </a:srgbClr>
                  </a:outerShdw>
                </a:effectLst>
              </a:rPr>
              <a:t>as we gather for this meal</a:t>
            </a:r>
            <a:br>
              <a:rPr lang="en-US" i="1" dirty="0">
                <a:solidFill>
                  <a:schemeClr val="bg1"/>
                </a:solidFill>
                <a:effectLst>
                  <a:outerShdw blurRad="38100" dist="38100" dir="2700000" algn="tl">
                    <a:srgbClr val="000000">
                      <a:alpha val="43137"/>
                    </a:srgbClr>
                  </a:outerShdw>
                </a:effectLst>
              </a:rPr>
            </a:br>
            <a:r>
              <a:rPr lang="en-US" i="1" dirty="0">
                <a:solidFill>
                  <a:schemeClr val="bg1"/>
                </a:solidFill>
                <a:effectLst>
                  <a:outerShdw blurRad="38100" dist="38100" dir="2700000" algn="tl">
                    <a:srgbClr val="000000">
                      <a:alpha val="43137"/>
                    </a:srgbClr>
                  </a:outerShdw>
                </a:effectLst>
              </a:rPr>
              <a:t>Amen</a:t>
            </a:r>
          </a:p>
        </p:txBody>
      </p:sp>
      <p:pic>
        <p:nvPicPr>
          <p:cNvPr id="12" name="Picture 2" descr="https://nebula.wsimg.com/a393aa2bcd5f46cd6a38b902e70209d8?AccessKeyId=827F55E803B0F1B5AA56&amp;disposition=0&amp;alloworigi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823" y="1596134"/>
            <a:ext cx="4362450" cy="273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551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861868" y="1536700"/>
            <a:ext cx="5035353" cy="4493538"/>
          </a:xfrm>
          <a:prstGeom prst="rect">
            <a:avLst/>
          </a:prstGeom>
          <a:noFill/>
        </p:spPr>
        <p:txBody>
          <a:bodyPr wrap="none" rtlCol="0">
            <a:spAutoFit/>
          </a:bodyPr>
          <a:lstStyle/>
          <a:p>
            <a:r>
              <a:rPr lang="en-US" sz="3600" dirty="0">
                <a:solidFill>
                  <a:schemeClr val="bg1"/>
                </a:solidFill>
              </a:rPr>
              <a:t>Ships Store</a:t>
            </a:r>
          </a:p>
          <a:p>
            <a:pPr marL="285750" indent="-285750">
              <a:buFont typeface="Arial" panose="020B0604020202020204" pitchFamily="34" charset="0"/>
              <a:buChar char="•"/>
            </a:pPr>
            <a:r>
              <a:rPr lang="en-US" sz="2400" dirty="0">
                <a:solidFill>
                  <a:schemeClr val="bg1"/>
                </a:solidFill>
              </a:rPr>
              <a:t>Open Everyday during season</a:t>
            </a:r>
          </a:p>
          <a:p>
            <a:pPr marL="285750" indent="-285750">
              <a:buFont typeface="Arial" panose="020B0604020202020204" pitchFamily="34" charset="0"/>
              <a:buChar char="•"/>
            </a:pPr>
            <a:r>
              <a:rPr lang="en-US" sz="2400" dirty="0">
                <a:solidFill>
                  <a:schemeClr val="bg1"/>
                </a:solidFill>
              </a:rPr>
              <a:t>Order Custom Crew Apparel</a:t>
            </a:r>
          </a:p>
          <a:p>
            <a:r>
              <a:rPr lang="en-US" sz="2400" dirty="0">
                <a:solidFill>
                  <a:schemeClr val="bg1"/>
                </a:solidFill>
              </a:rPr>
              <a:t>          Shirts</a:t>
            </a:r>
          </a:p>
          <a:p>
            <a:r>
              <a:rPr lang="en-US" sz="2400" dirty="0">
                <a:solidFill>
                  <a:schemeClr val="bg1"/>
                </a:solidFill>
              </a:rPr>
              <a:t>          Hats</a:t>
            </a:r>
          </a:p>
          <a:p>
            <a:r>
              <a:rPr lang="en-US" sz="2400" dirty="0">
                <a:solidFill>
                  <a:schemeClr val="bg1"/>
                </a:solidFill>
              </a:rPr>
              <a:t>          Duffel Bags</a:t>
            </a:r>
          </a:p>
          <a:p>
            <a:r>
              <a:rPr lang="en-US" sz="1600" dirty="0">
                <a:solidFill>
                  <a:schemeClr val="bg1"/>
                </a:solidFill>
              </a:rPr>
              <a:t>*Custom orders must be placed six weeks prior to arrival</a:t>
            </a:r>
          </a:p>
          <a:p>
            <a:pPr marL="285750" indent="-285750">
              <a:buFont typeface="Arial" panose="020B0604020202020204" pitchFamily="34" charset="0"/>
              <a:buChar char="•"/>
            </a:pPr>
            <a:r>
              <a:rPr lang="en-US" sz="2400" dirty="0">
                <a:solidFill>
                  <a:schemeClr val="bg1"/>
                </a:solidFill>
              </a:rPr>
              <a:t>Reserve wetsuits</a:t>
            </a:r>
          </a:p>
          <a:p>
            <a:pPr marL="285750" indent="-285750">
              <a:buFont typeface="Arial" panose="020B0604020202020204" pitchFamily="34" charset="0"/>
              <a:buChar char="•"/>
            </a:pPr>
            <a:r>
              <a:rPr lang="en-US" sz="2400" dirty="0">
                <a:solidFill>
                  <a:schemeClr val="bg1"/>
                </a:solidFill>
              </a:rPr>
              <a:t>Water bottles, sunscreen and a large</a:t>
            </a:r>
          </a:p>
          <a:p>
            <a:r>
              <a:rPr lang="en-US" sz="2400" dirty="0">
                <a:solidFill>
                  <a:schemeClr val="bg1"/>
                </a:solidFill>
              </a:rPr>
              <a:t>      assortment of souvenirs. </a:t>
            </a:r>
          </a:p>
          <a:p>
            <a:r>
              <a:rPr lang="en-US" sz="2400" dirty="0">
                <a:solidFill>
                  <a:schemeClr val="bg1"/>
                </a:solidFill>
                <a:hlinkClick r:id="rId3"/>
              </a:rPr>
              <a:t>www.fsbshipstore.com</a:t>
            </a:r>
            <a:r>
              <a:rPr lang="en-US" sz="2400" dirty="0">
                <a:solidFill>
                  <a:schemeClr val="bg1"/>
                </a:solidFill>
              </a:rPr>
              <a:t> </a:t>
            </a:r>
          </a:p>
          <a:p>
            <a:endParaRPr lang="en-US" dirty="0">
              <a:solidFill>
                <a:schemeClr val="bg1"/>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587" y="88900"/>
            <a:ext cx="4086225" cy="14478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2119" y="1981589"/>
            <a:ext cx="3181520" cy="425977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78710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15208</TotalTime>
  <Words>2443</Words>
  <Application>Microsoft Office PowerPoint</Application>
  <PresentationFormat>Widescreen</PresentationFormat>
  <Paragraphs>277</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Helvetica</vt:lpstr>
      <vt:lpstr>Office Theme</vt:lpstr>
      <vt:lpstr>PowerPoint Presentation</vt:lpstr>
      <vt:lpstr>Brief History of Florida Sea Base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Crew Leader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Angelo</dc:creator>
  <cp:lastModifiedBy>Joe Angelo</cp:lastModifiedBy>
  <cp:revision>70</cp:revision>
  <dcterms:created xsi:type="dcterms:W3CDTF">2015-11-10T20:28:13Z</dcterms:created>
  <dcterms:modified xsi:type="dcterms:W3CDTF">2017-10-24T18:40:11Z</dcterms:modified>
</cp:coreProperties>
</file>